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49"/>
  </p:notesMasterIdLst>
  <p:handoutMasterIdLst>
    <p:handoutMasterId r:id="rId50"/>
  </p:handoutMasterIdLst>
  <p:sldIdLst>
    <p:sldId id="307" r:id="rId2"/>
    <p:sldId id="490" r:id="rId3"/>
    <p:sldId id="491" r:id="rId4"/>
    <p:sldId id="535" r:id="rId5"/>
    <p:sldId id="536" r:id="rId6"/>
    <p:sldId id="537" r:id="rId7"/>
    <p:sldId id="538" r:id="rId8"/>
    <p:sldId id="539" r:id="rId9"/>
    <p:sldId id="540" r:id="rId10"/>
    <p:sldId id="492" r:id="rId11"/>
    <p:sldId id="493" r:id="rId12"/>
    <p:sldId id="541" r:id="rId13"/>
    <p:sldId id="494" r:id="rId14"/>
    <p:sldId id="495" r:id="rId15"/>
    <p:sldId id="497" r:id="rId16"/>
    <p:sldId id="516" r:id="rId17"/>
    <p:sldId id="517" r:id="rId18"/>
    <p:sldId id="542" r:id="rId19"/>
    <p:sldId id="543" r:id="rId20"/>
    <p:sldId id="544" r:id="rId21"/>
    <p:sldId id="520" r:id="rId22"/>
    <p:sldId id="521" r:id="rId23"/>
    <p:sldId id="503" r:id="rId24"/>
    <p:sldId id="545" r:id="rId25"/>
    <p:sldId id="506" r:id="rId26"/>
    <p:sldId id="507" r:id="rId27"/>
    <p:sldId id="509" r:id="rId28"/>
    <p:sldId id="546" r:id="rId29"/>
    <p:sldId id="547" r:id="rId30"/>
    <p:sldId id="548" r:id="rId31"/>
    <p:sldId id="522" r:id="rId32"/>
    <p:sldId id="550" r:id="rId33"/>
    <p:sldId id="549" r:id="rId34"/>
    <p:sldId id="523" r:id="rId35"/>
    <p:sldId id="528" r:id="rId36"/>
    <p:sldId id="531" r:id="rId37"/>
    <p:sldId id="551" r:id="rId38"/>
    <p:sldId id="532" r:id="rId39"/>
    <p:sldId id="533" r:id="rId40"/>
    <p:sldId id="552" r:id="rId41"/>
    <p:sldId id="554" r:id="rId42"/>
    <p:sldId id="530" r:id="rId43"/>
    <p:sldId id="553" r:id="rId44"/>
    <p:sldId id="534" r:id="rId45"/>
    <p:sldId id="555" r:id="rId46"/>
    <p:sldId id="529" r:id="rId47"/>
    <p:sldId id="556" r:id="rId48"/>
  </p:sldIdLst>
  <p:sldSz cx="9144000" cy="7315200"/>
  <p:notesSz cx="7010400" cy="92964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900"/>
    <a:srgbClr val="DAFED8"/>
    <a:srgbClr val="990000"/>
    <a:srgbClr val="FDFEC4"/>
    <a:srgbClr val="FED8DC"/>
    <a:srgbClr val="336600"/>
    <a:srgbClr val="D60093"/>
    <a:srgbClr val="33CC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595" autoAdjust="0"/>
  </p:normalViewPr>
  <p:slideViewPr>
    <p:cSldViewPr>
      <p:cViewPr>
        <p:scale>
          <a:sx n="100" d="100"/>
          <a:sy n="100" d="100"/>
        </p:scale>
        <p:origin x="-1397" y="610"/>
      </p:cViewPr>
      <p:guideLst>
        <p:guide orient="horz" pos="2448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66" y="-11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46.xml"/><Relationship Id="rId3" Type="http://schemas.openxmlformats.org/officeDocument/2006/relationships/slide" Target="slides/slide34.xml"/><Relationship Id="rId7" Type="http://schemas.openxmlformats.org/officeDocument/2006/relationships/slide" Target="slides/slide38.xml"/><Relationship Id="rId12" Type="http://schemas.openxmlformats.org/officeDocument/2006/relationships/slide" Target="slides/slide45.xml"/><Relationship Id="rId2" Type="http://schemas.openxmlformats.org/officeDocument/2006/relationships/slide" Target="slides/slide31.xml"/><Relationship Id="rId1" Type="http://schemas.openxmlformats.org/officeDocument/2006/relationships/slide" Target="slides/slide2.xml"/><Relationship Id="rId6" Type="http://schemas.openxmlformats.org/officeDocument/2006/relationships/slide" Target="slides/slide37.xml"/><Relationship Id="rId11" Type="http://schemas.openxmlformats.org/officeDocument/2006/relationships/slide" Target="slides/slide44.xml"/><Relationship Id="rId5" Type="http://schemas.openxmlformats.org/officeDocument/2006/relationships/slide" Target="slides/slide36.xml"/><Relationship Id="rId10" Type="http://schemas.openxmlformats.org/officeDocument/2006/relationships/slide" Target="slides/slide43.xml"/><Relationship Id="rId4" Type="http://schemas.openxmlformats.org/officeDocument/2006/relationships/slide" Target="slides/slide35.xml"/><Relationship Id="rId9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e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e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e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61" tIns="45780" rIns="91561" bIns="45780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0"/>
            <a:ext cx="300355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61" tIns="45780" rIns="91561" bIns="4578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3550" cy="452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61" tIns="45780" rIns="91561" bIns="45780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8818563"/>
            <a:ext cx="3003550" cy="452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61" tIns="45780" rIns="91561" bIns="4578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203BA84-B760-4C3E-9B13-D58EFF49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27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3240" tIns="46621" rIns="93240" bIns="46621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3240" tIns="46621" rIns="93240" bIns="46621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92150"/>
            <a:ext cx="43465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97375"/>
            <a:ext cx="5143500" cy="4167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3240" tIns="46621" rIns="93240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4750"/>
            <a:ext cx="3040063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3240" tIns="46621" rIns="93240" bIns="46621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94750"/>
            <a:ext cx="3040062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3240" tIns="46621" rIns="93240" bIns="46621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ABE5BFD-929B-49B7-867C-57B7BF65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8956D-0851-4E53-A824-208F0CE2276B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CC255-B1EB-466A-B743-F5B191CEAA4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CC255-B1EB-466A-B743-F5B191CEAA4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F954A-ACA5-4DE3-8802-6726FD4C37E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C8D55-FF57-4CA5-8215-AB82FA005FF8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C4D9B-CA47-49EB-99A5-FFB9260FA605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CC255-B1EB-466A-B743-F5B191CEAA4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6DB15-2B2B-47AE-8A18-99609B457D3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70F06-303A-4F58-ACFF-40868FEEF0B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CC255-B1EB-466A-B743-F5B191CEAA4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F954A-ACA5-4DE3-8802-6726FD4C37E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mallDi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454025"/>
            <a:ext cx="6929437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Supertex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400800" cy="8715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37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44963"/>
            <a:ext cx="6400800" cy="2438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388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70075"/>
            <a:ext cx="7772400" cy="4387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5120"/>
            <a:ext cx="8458200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848100" cy="5364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219200"/>
            <a:ext cx="3848100" cy="536448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588"/>
            <a:ext cx="77724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388"/>
            <a:ext cx="77724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0075"/>
            <a:ext cx="38100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0075"/>
            <a:ext cx="38100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38"/>
            <a:ext cx="40401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38"/>
            <a:ext cx="40417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0513"/>
            <a:ext cx="51117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0350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1275"/>
            <a:ext cx="5486400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4050"/>
            <a:ext cx="54864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4525"/>
            <a:ext cx="54864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 descr="PMS202 Banne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0075"/>
            <a:ext cx="7772400" cy="438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51" name="Text Box 11"/>
          <p:cNvSpPr txBox="1">
            <a:spLocks noChangeArrowheads="1"/>
          </p:cNvSpPr>
          <p:nvPr userDrawn="1"/>
        </p:nvSpPr>
        <p:spPr bwMode="auto">
          <a:xfrm>
            <a:off x="228600" y="6781800"/>
            <a:ext cx="533400" cy="24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  <a:buSzPct val="100000"/>
              <a:defRPr/>
            </a:pPr>
            <a:fld id="{5EBF150B-5D80-49DB-AFFA-949DD7989B68}" type="slidenum">
              <a:rPr lang="en-US" sz="1000">
                <a:latin typeface="Arial" pitchFamily="34" charset="0"/>
                <a:cs typeface="+mn-cs"/>
              </a:rPr>
              <a:pPr algn="r" eaLnBrk="0" hangingPunct="0">
                <a:spcBef>
                  <a:spcPct val="50000"/>
                </a:spcBef>
                <a:buSzPct val="100000"/>
                <a:defRPr/>
              </a:pPr>
              <a:t>‹#›</a:t>
            </a:fld>
            <a:endParaRPr lang="en-US" sz="1000">
              <a:latin typeface="Arial" pitchFamily="34" charset="0"/>
              <a:cs typeface="+mn-cs"/>
            </a:endParaRPr>
          </a:p>
        </p:txBody>
      </p:sp>
      <p:pic>
        <p:nvPicPr>
          <p:cNvPr id="22534" name="Picture 13" descr="Supertex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550025" y="6858000"/>
            <a:ext cx="23653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4" name="Text Box 14"/>
          <p:cNvSpPr txBox="1">
            <a:spLocks noChangeArrowheads="1"/>
          </p:cNvSpPr>
          <p:nvPr userDrawn="1"/>
        </p:nvSpPr>
        <p:spPr bwMode="auto">
          <a:xfrm>
            <a:off x="4343400" y="6967538"/>
            <a:ext cx="4572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defRPr/>
            </a:pPr>
            <a:fld id="{34FE3572-A0C0-49C2-8F74-AE3F48AC71E2}" type="slidenum">
              <a:rPr lang="en-US" sz="1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pPr algn="ctr" eaLnBrk="0" hangingPunct="0">
                <a:spcBef>
                  <a:spcPct val="50000"/>
                </a:spcBef>
                <a:buSzPct val="100000"/>
                <a:defRPr/>
              </a:pPr>
              <a:t>‹#›</a:t>
            </a:fld>
            <a:endParaRPr lang="en-US" sz="12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F57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F57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F57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F57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9.wmf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4.w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7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8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050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16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cs typeface="Times New Roman" pitchFamily="18" charset="0"/>
              </a:rPr>
              <a:t>Универсальные драйверы светодиодов с управлением по среднему току </a:t>
            </a:r>
            <a:r>
              <a:rPr lang="en-US" b="1" dirty="0" smtClean="0">
                <a:cs typeface="Times New Roman" pitchFamily="18" charset="0"/>
              </a:rPr>
              <a:t>HV9961 </a:t>
            </a:r>
            <a:r>
              <a:rPr lang="ru-RU" b="1" dirty="0" smtClean="0">
                <a:cs typeface="Times New Roman" pitchFamily="18" charset="0"/>
              </a:rPr>
              <a:t>и </a:t>
            </a:r>
            <a:r>
              <a:rPr lang="en-US" b="1" dirty="0" smtClean="0">
                <a:cs typeface="Times New Roman" pitchFamily="18" charset="0"/>
              </a:rPr>
              <a:t>HV9967</a:t>
            </a: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ноября 2010 г.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3763"/>
          </a:xfrm>
        </p:spPr>
        <p:txBody>
          <a:bodyPr/>
          <a:lstStyle/>
          <a:p>
            <a:pPr algn="ctr"/>
            <a:r>
              <a:rPr lang="ru-RU" dirty="0" smtClean="0"/>
              <a:t>Стабилизация</a:t>
            </a:r>
            <a:r>
              <a:rPr lang="en-US" dirty="0" smtClean="0"/>
              <a:t> I</a:t>
            </a:r>
            <a:r>
              <a:rPr lang="en-US" baseline="-25000" dirty="0" smtClean="0"/>
              <a:t>LED</a:t>
            </a:r>
            <a:r>
              <a:rPr lang="ru-RU" dirty="0" smtClean="0"/>
              <a:t> по выходному напряжению</a:t>
            </a:r>
            <a:endParaRPr lang="en-US" dirty="0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7200" y="5038725"/>
            <a:ext cx="8061325" cy="49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9300" lvl="1" indent="-342900" eaLnBrk="0" hangingPunct="0">
              <a:lnSpc>
                <a:spcPct val="130000"/>
              </a:lnSpc>
              <a:buFontTx/>
              <a:buChar char="•"/>
            </a:pPr>
            <a:endParaRPr lang="en-US" sz="2000">
              <a:solidFill>
                <a:srgbClr val="147616"/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6632" name="Chart 1"/>
          <p:cNvPicPr>
            <a:picLocks noChangeArrowheads="1"/>
          </p:cNvPicPr>
          <p:nvPr/>
        </p:nvPicPr>
        <p:blipFill>
          <a:blip r:embed="rId2"/>
          <a:srcRect b="-72"/>
          <a:stretch>
            <a:fillRect/>
          </a:stretch>
        </p:blipFill>
        <p:spPr bwMode="auto">
          <a:xfrm>
            <a:off x="914400" y="1463675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5334000" y="333216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00000"/>
                </a:solidFill>
              </a:rPr>
              <a:t>HV9961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389438"/>
            <a:ext cx="11715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HV9910B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Стабилизация</a:t>
            </a:r>
            <a:r>
              <a:rPr lang="en-US" dirty="0" smtClean="0"/>
              <a:t> I</a:t>
            </a:r>
            <a:r>
              <a:rPr lang="en-US" baseline="-25000" dirty="0" smtClean="0"/>
              <a:t>LED</a:t>
            </a:r>
            <a:r>
              <a:rPr lang="ru-RU" dirty="0" smtClean="0"/>
              <a:t> по входному напряжению</a:t>
            </a:r>
            <a:endParaRPr lang="en-US" dirty="0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260475"/>
            <a:ext cx="184150" cy="3683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652" name="Rectangle 106"/>
          <p:cNvSpPr>
            <a:spLocks noChangeArrowheads="1"/>
          </p:cNvSpPr>
          <p:nvPr/>
        </p:nvSpPr>
        <p:spPr bwMode="auto">
          <a:xfrm>
            <a:off x="0" y="1338263"/>
            <a:ext cx="1825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7653" name="Chart 1"/>
          <p:cNvPicPr>
            <a:picLocks noChangeArrowheads="1"/>
          </p:cNvPicPr>
          <p:nvPr/>
        </p:nvPicPr>
        <p:blipFill>
          <a:blip r:embed="rId2"/>
          <a:srcRect l="2274" t="15094" r="22726" b="1888"/>
          <a:stretch>
            <a:fillRect/>
          </a:stretch>
        </p:blipFill>
        <p:spPr bwMode="auto">
          <a:xfrm>
            <a:off x="838200" y="1381125"/>
            <a:ext cx="74676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400800" y="3983038"/>
            <a:ext cx="1017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00000"/>
                </a:solidFill>
              </a:rPr>
              <a:t>HV9961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2276475"/>
            <a:ext cx="11715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HV9910B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7"/>
          <p:cNvSpPr>
            <a:spLocks noChangeArrowheads="1"/>
          </p:cNvSpPr>
          <p:nvPr/>
        </p:nvSpPr>
        <p:spPr bwMode="auto">
          <a:xfrm>
            <a:off x="457200" y="1219201"/>
            <a:ext cx="8197850" cy="517990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4419600" y="5445761"/>
            <a:ext cx="16002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8197" name="Rectangle 26"/>
          <p:cNvSpPr>
            <a:spLocks noChangeArrowheads="1"/>
          </p:cNvSpPr>
          <p:nvPr/>
        </p:nvSpPr>
        <p:spPr bwMode="auto">
          <a:xfrm>
            <a:off x="3962400" y="3738880"/>
            <a:ext cx="1036638" cy="679027"/>
          </a:xfrm>
          <a:prstGeom prst="rect">
            <a:avLst/>
          </a:prstGeom>
          <a:solidFill>
            <a:srgbClr val="EEFED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3124200" y="2194560"/>
            <a:ext cx="1295400" cy="7315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8199" name="Rectangle 25"/>
          <p:cNvSpPr>
            <a:spLocks noChangeArrowheads="1"/>
          </p:cNvSpPr>
          <p:nvPr/>
        </p:nvSpPr>
        <p:spPr bwMode="auto">
          <a:xfrm>
            <a:off x="3124200" y="2926080"/>
            <a:ext cx="1282700" cy="731520"/>
          </a:xfrm>
          <a:prstGeom prst="rect">
            <a:avLst/>
          </a:prstGeom>
          <a:solidFill>
            <a:srgbClr val="FFEC9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048000" y="4714240"/>
            <a:ext cx="960438" cy="5689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362201" y="1544320"/>
          <a:ext cx="4487863" cy="463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Visio" r:id="rId4" imgW="3139440" imgH="3043809" progId="Visio.Drawing.11">
                  <p:embed/>
                </p:oleObj>
              </mc:Choice>
              <mc:Fallback>
                <p:oleObj name="Visio" r:id="rId4" imgW="3139440" imgH="304380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544320"/>
                        <a:ext cx="4487863" cy="4639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3"/>
          <p:cNvSpPr>
            <a:spLocks noChangeArrowheads="1"/>
          </p:cNvSpPr>
          <p:nvPr/>
        </p:nvSpPr>
        <p:spPr bwMode="auto">
          <a:xfrm>
            <a:off x="0" y="1259840"/>
            <a:ext cx="184731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203" name="Rectangle 106"/>
          <p:cNvSpPr>
            <a:spLocks noChangeArrowheads="1"/>
          </p:cNvSpPr>
          <p:nvPr/>
        </p:nvSpPr>
        <p:spPr bwMode="auto">
          <a:xfrm>
            <a:off x="0" y="1337733"/>
            <a:ext cx="182808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204" name="Line 30"/>
          <p:cNvSpPr>
            <a:spLocks noChangeShapeType="1"/>
          </p:cNvSpPr>
          <p:nvPr/>
        </p:nvSpPr>
        <p:spPr bwMode="auto">
          <a:xfrm>
            <a:off x="2362200" y="3528907"/>
            <a:ext cx="1371600" cy="128693"/>
          </a:xfrm>
          <a:prstGeom prst="line">
            <a:avLst/>
          </a:prstGeom>
          <a:noFill/>
          <a:ln w="28575">
            <a:solidFill>
              <a:srgbClr val="64574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31"/>
          <p:cNvSpPr txBox="1">
            <a:spLocks noChangeArrowheads="1"/>
          </p:cNvSpPr>
          <p:nvPr/>
        </p:nvSpPr>
        <p:spPr bwMode="auto">
          <a:xfrm>
            <a:off x="914400" y="3332481"/>
            <a:ext cx="16383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>
                <a:solidFill>
                  <a:srgbClr val="64574E"/>
                </a:solidFill>
              </a:rPr>
              <a:t>Авто-калибровка</a:t>
            </a:r>
            <a:endParaRPr lang="en-US" sz="1800" b="1" dirty="0">
              <a:solidFill>
                <a:srgbClr val="64574E"/>
              </a:solidFill>
            </a:endParaRPr>
          </a:p>
        </p:txBody>
      </p:sp>
      <p:sp>
        <p:nvSpPr>
          <p:cNvPr id="8206" name="Line 23"/>
          <p:cNvSpPr>
            <a:spLocks noChangeShapeType="1"/>
          </p:cNvSpPr>
          <p:nvPr/>
        </p:nvSpPr>
        <p:spPr bwMode="auto">
          <a:xfrm flipH="1">
            <a:off x="5029200" y="3576320"/>
            <a:ext cx="1676400" cy="309881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24"/>
          <p:cNvSpPr txBox="1">
            <a:spLocks noChangeArrowheads="1"/>
          </p:cNvSpPr>
          <p:nvPr/>
        </p:nvSpPr>
        <p:spPr bwMode="auto">
          <a:xfrm>
            <a:off x="6781800" y="2971800"/>
            <a:ext cx="22098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>
                <a:solidFill>
                  <a:srgbClr val="990000"/>
                </a:solidFill>
              </a:rPr>
              <a:t>Основной функциональный блок стабилизации</a:t>
            </a:r>
            <a:endParaRPr lang="en-US" sz="1800" b="1" dirty="0">
              <a:solidFill>
                <a:srgbClr val="990000"/>
              </a:solidFill>
            </a:endParaRPr>
          </a:p>
        </p:txBody>
      </p: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762000" y="4470400"/>
            <a:ext cx="17526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800" b="1">
                <a:solidFill>
                  <a:schemeClr val="bg1"/>
                </a:solidFill>
              </a:rPr>
              <a:t>Защита от К</a:t>
            </a:r>
            <a:r>
              <a:rPr lang="en-US" sz="1800" b="1">
                <a:solidFill>
                  <a:schemeClr val="bg1"/>
                </a:solidFill>
              </a:rPr>
              <a:t>/</a:t>
            </a:r>
            <a:r>
              <a:rPr lang="ru-RU" sz="1800" b="1">
                <a:solidFill>
                  <a:schemeClr val="bg1"/>
                </a:solidFill>
              </a:rPr>
              <a:t>З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8209" name="Line 28"/>
          <p:cNvSpPr>
            <a:spLocks noChangeShapeType="1"/>
          </p:cNvSpPr>
          <p:nvPr/>
        </p:nvSpPr>
        <p:spPr bwMode="auto">
          <a:xfrm>
            <a:off x="2438400" y="4714240"/>
            <a:ext cx="558800" cy="2201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24"/>
          <p:cNvSpPr txBox="1">
            <a:spLocks noChangeArrowheads="1"/>
          </p:cNvSpPr>
          <p:nvPr/>
        </p:nvSpPr>
        <p:spPr bwMode="auto">
          <a:xfrm>
            <a:off x="6781800" y="4795520"/>
            <a:ext cx="2362200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>
                <a:solidFill>
                  <a:schemeClr val="accent1"/>
                </a:solidFill>
              </a:rPr>
              <a:t>Таймер разомкнутого </a:t>
            </a:r>
            <a:r>
              <a:rPr lang="ru-RU" sz="1800" b="1" dirty="0" smtClean="0">
                <a:solidFill>
                  <a:schemeClr val="accent1"/>
                </a:solidFill>
              </a:rPr>
              <a:t>состояния ключа </a:t>
            </a:r>
          </a:p>
          <a:p>
            <a:pPr eaLnBrk="0" hangingPunct="0"/>
            <a:r>
              <a:rPr lang="ru-RU" sz="1800" b="1" dirty="0" smtClean="0">
                <a:solidFill>
                  <a:schemeClr val="accent1"/>
                </a:solidFill>
              </a:rPr>
              <a:t>и </a:t>
            </a:r>
            <a:r>
              <a:rPr lang="ru-RU" sz="1800" b="1" dirty="0">
                <a:solidFill>
                  <a:schemeClr val="accent1"/>
                </a:solidFill>
              </a:rPr>
              <a:t>«икающего» режима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211" name="Line 28"/>
          <p:cNvSpPr>
            <a:spLocks noChangeShapeType="1"/>
          </p:cNvSpPr>
          <p:nvPr/>
        </p:nvSpPr>
        <p:spPr bwMode="auto">
          <a:xfrm flipH="1">
            <a:off x="6019800" y="5364480"/>
            <a:ext cx="812800" cy="10329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>
            <a:off x="2438400" y="2275840"/>
            <a:ext cx="609600" cy="32512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381000" y="1752600"/>
            <a:ext cx="22098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Линейная регулировка с выключением по нижнему порогу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Упрощенная блок-диаграмма </a:t>
            </a:r>
            <a:r>
              <a:rPr lang="en-US" dirty="0" smtClean="0"/>
              <a:t>HV9961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685800" y="1057275"/>
            <a:ext cx="7772400" cy="536416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Упрощенный алгоритм с постоянным</a:t>
            </a:r>
            <a:r>
              <a:rPr lang="en-US" dirty="0" smtClean="0"/>
              <a:t> T</a:t>
            </a:r>
            <a:r>
              <a:rPr lang="en-US" baseline="-25000" dirty="0" smtClean="0"/>
              <a:t>OFF</a:t>
            </a:r>
            <a:endParaRPr lang="en-US" dirty="0" smtClean="0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276350" y="6604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1400175" y="1336675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2533650" y="17780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2076450" y="1576388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990600"/>
          <a:ext cx="4179888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icture" r:id="rId3" imgW="2629080" imgH="775440" progId="Word.Picture.8">
                  <p:embed/>
                </p:oleObj>
              </mc:Choice>
              <mc:Fallback>
                <p:oleObj name="Picture" r:id="rId3" imgW="2629080" imgH="77544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4179888" cy="1314450"/>
                      </a:xfrm>
                      <a:prstGeom prst="rect">
                        <a:avLst/>
                      </a:prstGeom>
                      <a:solidFill>
                        <a:srgbClr val="EEFED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4324350" y="35258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715000" y="1300163"/>
          <a:ext cx="984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5" imgW="330057" imgH="165028" progId="Equation.3">
                  <p:embed/>
                </p:oleObj>
              </mc:Choice>
              <mc:Fallback>
                <p:oleObj r:id="rId5" imgW="330057" imgH="16502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300163"/>
                        <a:ext cx="984250" cy="525462"/>
                      </a:xfrm>
                      <a:prstGeom prst="rect">
                        <a:avLst/>
                      </a:prstGeom>
                      <a:solidFill>
                        <a:srgbClr val="EEFED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676400" y="2286000"/>
          <a:ext cx="5868988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icture" r:id="rId7" imgW="2971800" imgH="1812240" progId="Word.Picture.8">
                  <p:embed/>
                </p:oleObj>
              </mc:Choice>
              <mc:Fallback>
                <p:oleObj name="Picture" r:id="rId7" imgW="2971800" imgH="1812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256" t="11304" r="1727" b="10626"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868988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85800" y="6248400"/>
            <a:ext cx="80010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Однако, алгоритм в таком упрощенном виде приводит к незатухающей 2-й субгармонике.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685800" y="1057275"/>
            <a:ext cx="7772400" cy="536416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Итеративный алгоритм управления</a:t>
            </a:r>
            <a:endParaRPr lang="en-US" dirty="0" smtClean="0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76350" y="6604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1400175" y="1336675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2533650" y="17780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2076450" y="1576388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4324350" y="35258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3824288" y="34242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600200" y="1138238"/>
          <a:ext cx="29479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990170" imgH="291973" progId="Equation.3">
                  <p:embed/>
                </p:oleObj>
              </mc:Choice>
              <mc:Fallback>
                <p:oleObj r:id="rId3" imgW="990170" imgH="29197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38238"/>
                        <a:ext cx="2947988" cy="920750"/>
                      </a:xfrm>
                      <a:prstGeom prst="rect">
                        <a:avLst/>
                      </a:prstGeom>
                      <a:solidFill>
                        <a:srgbClr val="EEFED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3119438" y="25955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600200" y="2278063"/>
          <a:ext cx="5524500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icture" r:id="rId5" imgW="2902680" imgH="1988280" progId="Word.Picture.8">
                  <p:embed/>
                </p:oleObj>
              </mc:Choice>
              <mc:Fallback>
                <p:oleObj name="Picture" r:id="rId5" imgW="2902680" imgH="19882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78063"/>
                        <a:ext cx="5524500" cy="403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57200" y="1600200"/>
            <a:ext cx="3733800" cy="3238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Схема авто-калибровки</a:t>
            </a:r>
            <a:endParaRPr lang="en-US" dirty="0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276350" y="6604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400175" y="1336675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2533650" y="17780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2076450" y="1576388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324350" y="35258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824288" y="34242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119438" y="25955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3119438" y="2606675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343400" y="1600200"/>
          <a:ext cx="4467481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Picture" r:id="rId3" imgW="2902680" imgH="1968480" progId="Word.Picture.8">
                  <p:embed/>
                </p:oleObj>
              </mc:Choice>
              <mc:Fallback>
                <p:oleObj name="Picture" r:id="rId3" imgW="2902680" imgH="19684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00200"/>
                        <a:ext cx="4467481" cy="323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485775" y="1819275"/>
          <a:ext cx="366639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Visio" r:id="rId5" imgW="2426970" imgH="1815465" progId="Visio.Drawing.11">
                  <p:embed/>
                </p:oleObj>
              </mc:Choice>
              <mc:Fallback>
                <p:oleObj name="Visio" r:id="rId5" imgW="2426970" imgH="1815465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819275"/>
                        <a:ext cx="366639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5800" y="5410200"/>
            <a:ext cx="8001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Авто-калибровка устраняет влияние задержки распространения и входного напряжения смещения компаратора </a:t>
            </a:r>
            <a:r>
              <a:rPr lang="en-US" sz="2000" b="1" dirty="0" smtClean="0">
                <a:solidFill>
                  <a:srgbClr val="003399"/>
                </a:solidFill>
              </a:rPr>
              <a:t>CS.</a:t>
            </a:r>
            <a:endParaRPr lang="en-US" sz="20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Генератор пилы </a:t>
            </a:r>
            <a:r>
              <a:rPr lang="en-US" dirty="0" smtClean="0"/>
              <a:t>(</a:t>
            </a:r>
            <a:r>
              <a:rPr lang="ru-RU" dirty="0" smtClean="0"/>
              <a:t>таймер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248" name="TextBox 46"/>
          <p:cNvSpPr txBox="1">
            <a:spLocks noChangeArrowheads="1"/>
          </p:cNvSpPr>
          <p:nvPr/>
        </p:nvSpPr>
        <p:spPr bwMode="auto">
          <a:xfrm>
            <a:off x="3124200" y="11430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graphicFrame>
        <p:nvGraphicFramePr>
          <p:cNvPr id="10242" name="Object 19"/>
          <p:cNvGraphicFramePr>
            <a:graphicFrameLocks noChangeAspect="1"/>
          </p:cNvGraphicFramePr>
          <p:nvPr/>
        </p:nvGraphicFramePr>
        <p:xfrm>
          <a:off x="4572000" y="1295400"/>
          <a:ext cx="4468813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Visio" r:id="rId4" imgW="3749421" imgH="3973449" progId="Visio.Drawing.11">
                  <p:embed/>
                </p:oleObj>
              </mc:Choice>
              <mc:Fallback>
                <p:oleObj name="Visio" r:id="rId4" imgW="3749421" imgH="3973449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4468813" cy="473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1"/>
          <p:cNvGraphicFramePr>
            <a:graphicFrameLocks noChangeAspect="1"/>
          </p:cNvGraphicFramePr>
          <p:nvPr/>
        </p:nvGraphicFramePr>
        <p:xfrm>
          <a:off x="152400" y="990600"/>
          <a:ext cx="41910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Visio" r:id="rId6" imgW="2726055" imgH="3549396" progId="Visio.Drawing.11">
                  <p:embed/>
                </p:oleObj>
              </mc:Choice>
              <mc:Fallback>
                <p:oleObj name="Visio" r:id="rId6" imgW="2726055" imgH="3549396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4191000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Влияние ограничения </a:t>
            </a:r>
            <a:r>
              <a:rPr lang="en-US" dirty="0" smtClean="0"/>
              <a:t>D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0.75 </a:t>
            </a:r>
            <a:r>
              <a:rPr lang="en-US" sz="2400" dirty="0" smtClean="0"/>
              <a:t>(0.8 </a:t>
            </a:r>
            <a:r>
              <a:rPr lang="ru-RU" sz="2400" dirty="0" smtClean="0"/>
              <a:t>для </a:t>
            </a:r>
            <a:r>
              <a:rPr lang="en-US" sz="2400" dirty="0" smtClean="0"/>
              <a:t>HV9967)</a:t>
            </a:r>
            <a:endParaRPr lang="en-US" sz="2400" baseline="-25000" dirty="0" smtClean="0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121920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Ток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 pitchFamily="34" charset="0"/>
                <a:cs typeface="+mn-cs"/>
              </a:rPr>
              <a:t>i</a:t>
            </a:r>
            <a:r>
              <a:rPr lang="en-US" sz="1600" baseline="-25000" dirty="0" err="1">
                <a:solidFill>
                  <a:schemeClr val="accent6"/>
                </a:solidFill>
                <a:latin typeface="Arial" pitchFamily="34" charset="0"/>
                <a:cs typeface="+mn-cs"/>
              </a:rPr>
              <a:t>RT</a:t>
            </a:r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определяет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T</a:t>
            </a:r>
            <a:r>
              <a:rPr lang="en-US" sz="1600" baseline="-250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OFF</a:t>
            </a:r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: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" y="228600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Размах пилы на 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C</a:t>
            </a:r>
            <a:r>
              <a:rPr lang="en-US" sz="1600" baseline="-250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R1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=C</a:t>
            </a:r>
            <a:r>
              <a:rPr lang="en-US" sz="1600" baseline="-250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R2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=C</a:t>
            </a:r>
            <a:r>
              <a:rPr lang="en-US" sz="1600" baseline="-250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R</a:t>
            </a:r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: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0" y="2819400"/>
          <a:ext cx="37385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2603160" imgH="431640" progId="Equation.3">
                  <p:embed/>
                </p:oleObj>
              </mc:Choice>
              <mc:Fallback>
                <p:oleObj name="Equation" r:id="rId4" imgW="2603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373856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1000" y="1600200"/>
          <a:ext cx="21685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21685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90800" y="1676400"/>
            <a:ext cx="83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где</a:t>
            </a:r>
            <a:endParaRPr lang="en-US" sz="160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3429000" y="1676400"/>
          <a:ext cx="1057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8" imgW="736560" imgH="215640" progId="Equation.3">
                  <p:embed/>
                </p:oleObj>
              </mc:Choice>
              <mc:Fallback>
                <p:oleObj name="Equation" r:id="rId8" imgW="7365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1057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04800" y="3429000"/>
            <a:ext cx="388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Решая относительно </a:t>
            </a:r>
            <a:r>
              <a:rPr lang="en-US" sz="1600" dirty="0" err="1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D</a:t>
            </a:r>
            <a:r>
              <a:rPr lang="en-US" sz="1600" baseline="-25000" dirty="0" err="1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max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, получаем: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endParaRPr lang="en-US" sz="160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381000" y="3962400"/>
          <a:ext cx="22240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0" imgW="1549080" imgH="469800" progId="Equation.3">
                  <p:embed/>
                </p:oleObj>
              </mc:Choice>
              <mc:Fallback>
                <p:oleObj name="Equation" r:id="rId10" imgW="154908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2224088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04800" y="487680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Допуская 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V</a:t>
            </a:r>
            <a:r>
              <a:rPr lang="en-US" sz="1600" baseline="-250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R(max</a:t>
            </a:r>
            <a:r>
              <a:rPr lang="en-US" sz="1600" baseline="-250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)</a:t>
            </a:r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+mn-cs"/>
              </a:rPr>
              <a:t>=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V</a:t>
            </a:r>
            <a:r>
              <a:rPr lang="en-US" sz="1600" baseline="-250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RT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, получим</a:t>
            </a: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endParaRPr lang="en-US" sz="160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381000" y="5257800"/>
          <a:ext cx="1422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2" imgW="990360" imgH="431640" progId="Equation.3">
                  <p:embed/>
                </p:oleObj>
              </mc:Choice>
              <mc:Fallback>
                <p:oleObj name="Equation" r:id="rId12" imgW="9903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14224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53"/>
          <p:cNvSpPr>
            <a:spLocks noChangeArrowheads="1"/>
          </p:cNvSpPr>
          <p:nvPr/>
        </p:nvSpPr>
        <p:spPr bwMode="auto">
          <a:xfrm>
            <a:off x="381000" y="3886200"/>
            <a:ext cx="2286000" cy="8382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4267200" y="2133600"/>
          <a:ext cx="47244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Visio" r:id="rId14" imgW="4250055" imgH="2985135" progId="Visio.Drawing.11">
                  <p:embed/>
                </p:oleObj>
              </mc:Choice>
              <mc:Fallback>
                <p:oleObj name="Visio" r:id="rId14" imgW="4250055" imgH="2985135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472440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" y="5943600"/>
            <a:ext cx="853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С</a:t>
            </a:r>
            <a:r>
              <a:rPr lang="ru-RU" sz="1600" baseline="-250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Т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=40пФ согласно спецификации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HV9961.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Эффективная емкость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C</a:t>
            </a:r>
            <a:r>
              <a:rPr lang="en-US" sz="1600" baseline="-250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R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 выбрана так, чтобы удовлетворить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+mn-cs"/>
              </a:rPr>
              <a:t>D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 pitchFamily="34" charset="0"/>
                <a:cs typeface="+mn-cs"/>
              </a:rPr>
              <a:t>max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&gt;0.75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при любых условиях в пределах допустимых режимов эксплуатации.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Однако, превышение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+mn-cs"/>
              </a:rPr>
              <a:t>D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 pitchFamily="34" charset="0"/>
                <a:cs typeface="+mn-cs"/>
              </a:rPr>
              <a:t>max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приводит лишь к некоторому падению тока светодиодов.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07"/>
          <p:cNvSpPr>
            <a:spLocks noChangeArrowheads="1"/>
          </p:cNvSpPr>
          <p:nvPr/>
        </p:nvSpPr>
        <p:spPr bwMode="auto">
          <a:xfrm>
            <a:off x="457200" y="1219201"/>
            <a:ext cx="8197850" cy="517990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4168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Установка тока светодиодов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HV9961</a:t>
            </a: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259840"/>
            <a:ext cx="184731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3" name="Rectangle 106"/>
          <p:cNvSpPr>
            <a:spLocks noChangeArrowheads="1"/>
          </p:cNvSpPr>
          <p:nvPr/>
        </p:nvSpPr>
        <p:spPr bwMode="auto">
          <a:xfrm>
            <a:off x="0" y="1337733"/>
            <a:ext cx="182808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4419600" y="1706881"/>
          <a:ext cx="27432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Equation" r:id="rId4" imgW="1257120" imgH="431640" progId="Equation.3">
                  <p:embed/>
                </p:oleObj>
              </mc:Choice>
              <mc:Fallback>
                <p:oleObj name="Equation" r:id="rId4" imgW="12571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06881"/>
                        <a:ext cx="2743200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762000" y="16256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chemeClr val="bg1"/>
                </a:solidFill>
              </a:rPr>
              <a:t>По встроенному опорному напряжению</a:t>
            </a:r>
            <a:r>
              <a:rPr lang="en-US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225" name="TextBox 23"/>
          <p:cNvSpPr txBox="1">
            <a:spLocks noChangeArrowheads="1"/>
          </p:cNvSpPr>
          <p:nvPr/>
        </p:nvSpPr>
        <p:spPr bwMode="auto">
          <a:xfrm>
            <a:off x="838201" y="3413760"/>
            <a:ext cx="1576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chemeClr val="bg1"/>
                </a:solidFill>
              </a:rPr>
              <a:t>По входу </a:t>
            </a:r>
            <a:r>
              <a:rPr lang="en-US">
                <a:solidFill>
                  <a:schemeClr val="bg1"/>
                </a:solidFill>
              </a:rPr>
              <a:t>LD: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3962400" y="3169921"/>
          <a:ext cx="2846388" cy="107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Equation" r:id="rId6" imgW="1218960" imgH="431640" progId="Equation.3">
                  <p:embed/>
                </p:oleObj>
              </mc:Choice>
              <mc:Fallback>
                <p:oleObj name="Equation" r:id="rId6" imgW="12189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69921"/>
                        <a:ext cx="2846388" cy="1075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Box 25"/>
          <p:cNvSpPr txBox="1">
            <a:spLocks noChangeArrowheads="1"/>
          </p:cNvSpPr>
          <p:nvPr/>
        </p:nvSpPr>
        <p:spPr bwMode="auto">
          <a:xfrm>
            <a:off x="838200" y="4632960"/>
            <a:ext cx="769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FF0000"/>
                </a:solidFill>
              </a:rPr>
              <a:t>Отметим, что, в отличие от </a:t>
            </a:r>
            <a:r>
              <a:rPr lang="en-US">
                <a:solidFill>
                  <a:srgbClr val="FF0000"/>
                </a:solidFill>
              </a:rPr>
              <a:t>HV9910B, </a:t>
            </a:r>
            <a:r>
              <a:rPr lang="ru-RU">
                <a:solidFill>
                  <a:srgbClr val="FF0000"/>
                </a:solidFill>
              </a:rPr>
              <a:t>рабочий диапазон напряжения  на</a:t>
            </a:r>
            <a:r>
              <a:rPr lang="en-US">
                <a:solidFill>
                  <a:srgbClr val="FF0000"/>
                </a:solidFill>
              </a:rPr>
              <a:t> LD </a:t>
            </a:r>
            <a:r>
              <a:rPr lang="ru-RU">
                <a:solidFill>
                  <a:srgbClr val="FF0000"/>
                </a:solidFill>
              </a:rPr>
              <a:t>установлен между 0</a:t>
            </a:r>
            <a:r>
              <a:rPr lang="en-US">
                <a:solidFill>
                  <a:srgbClr val="FF0000"/>
                </a:solidFill>
              </a:rPr>
              <a:t>V</a:t>
            </a:r>
            <a:r>
              <a:rPr lang="ru-RU">
                <a:solidFill>
                  <a:srgbClr val="FF0000"/>
                </a:solidFill>
              </a:rPr>
              <a:t> и </a:t>
            </a:r>
            <a:r>
              <a:rPr lang="en-US">
                <a:solidFill>
                  <a:srgbClr val="FF0000"/>
                </a:solidFill>
              </a:rPr>
              <a:t>1.5V</a:t>
            </a:r>
            <a:r>
              <a:rPr lang="ru-RU">
                <a:solidFill>
                  <a:srgbClr val="FF0000"/>
                </a:solidFill>
              </a:rPr>
              <a:t>.</a:t>
            </a:r>
            <a:endParaRPr lang="en-US">
              <a:solidFill>
                <a:srgbClr val="FF0000"/>
              </a:solidFill>
            </a:endParaRPr>
          </a:p>
          <a:p>
            <a:pPr eaLnBrk="0" hangingPunct="0"/>
            <a:r>
              <a:rPr lang="ru-RU">
                <a:solidFill>
                  <a:srgbClr val="FF0000"/>
                </a:solidFill>
              </a:rPr>
              <a:t>Поэтому опорное напряжение на </a:t>
            </a:r>
            <a:r>
              <a:rPr lang="en-US">
                <a:solidFill>
                  <a:srgbClr val="FF0000"/>
                </a:solidFill>
              </a:rPr>
              <a:t>CS </a:t>
            </a:r>
            <a:r>
              <a:rPr lang="ru-RU">
                <a:solidFill>
                  <a:srgbClr val="FF0000"/>
                </a:solidFill>
              </a:rPr>
              <a:t>задается как </a:t>
            </a:r>
            <a:r>
              <a:rPr lang="en-US">
                <a:solidFill>
                  <a:srgbClr val="FF0000"/>
                </a:solidFill>
              </a:rPr>
              <a:t>V</a:t>
            </a:r>
            <a:r>
              <a:rPr lang="en-US" baseline="-25000">
                <a:solidFill>
                  <a:srgbClr val="FF0000"/>
                </a:solidFill>
              </a:rPr>
              <a:t>LD</a:t>
            </a:r>
            <a:r>
              <a:rPr lang="en-US">
                <a:solidFill>
                  <a:srgbClr val="FF0000"/>
                </a:solidFill>
              </a:rPr>
              <a:t>/5.5.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62000" y="1381760"/>
            <a:ext cx="7467600" cy="495808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381250" y="2011680"/>
          <a:ext cx="4229100" cy="333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Mathcad" r:id="rId3" imgW="4762440" imgH="3333600" progId="Mathcad">
                  <p:embed/>
                </p:oleObj>
              </mc:Choice>
              <mc:Fallback>
                <p:oleObj name="Mathcad" r:id="rId3" imgW="4762440" imgH="3333600" progId="Mathcad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00" b="6285"/>
                      <a:stretch>
                        <a:fillRect/>
                      </a:stretch>
                    </p:blipFill>
                    <p:spPr bwMode="auto">
                      <a:xfrm>
                        <a:off x="2381250" y="2011680"/>
                        <a:ext cx="4229100" cy="3332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619375" y="256540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582211"/>
          </a:xfrm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dirty="0" smtClean="0"/>
              <a:t>Линейная регулировка тока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HV9910DB3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790950" y="340868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289300" y="3408681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605213" y="3449321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3967163" y="341376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095500" y="188976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51" name="Line 19"/>
          <p:cNvSpPr>
            <a:spLocks noChangeShapeType="1"/>
          </p:cNvSpPr>
          <p:nvPr/>
        </p:nvSpPr>
        <p:spPr bwMode="auto">
          <a:xfrm flipH="1" flipV="1">
            <a:off x="3733800" y="4470400"/>
            <a:ext cx="685800" cy="16256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20"/>
          <p:cNvSpPr>
            <a:spLocks noChangeArrowheads="1"/>
          </p:cNvSpPr>
          <p:nvPr/>
        </p:nvSpPr>
        <p:spPr bwMode="auto">
          <a:xfrm>
            <a:off x="4419600" y="4470401"/>
            <a:ext cx="2057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FF3300"/>
                </a:solidFill>
              </a:rPr>
              <a:t>Граница </a:t>
            </a:r>
            <a:r>
              <a:rPr lang="en-US" sz="2000">
                <a:solidFill>
                  <a:srgbClr val="FF3300"/>
                </a:solidFill>
              </a:rPr>
              <a:t>DCM</a:t>
            </a:r>
            <a:endParaRPr lang="en-US" sz="2000" baseline="-25000">
              <a:solidFill>
                <a:srgbClr val="FF3300"/>
              </a:solidFill>
            </a:endParaRPr>
          </a:p>
        </p:txBody>
      </p:sp>
      <p:sp>
        <p:nvSpPr>
          <p:cNvPr id="10253" name="Line 21"/>
          <p:cNvSpPr>
            <a:spLocks noChangeShapeType="1"/>
          </p:cNvSpPr>
          <p:nvPr/>
        </p:nvSpPr>
        <p:spPr bwMode="auto">
          <a:xfrm>
            <a:off x="2133600" y="4714240"/>
            <a:ext cx="476250" cy="42672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762000" y="3901440"/>
            <a:ext cx="20574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FF3300"/>
                </a:solidFill>
              </a:rPr>
              <a:t>Остаточный ток вследствие </a:t>
            </a:r>
            <a:r>
              <a:rPr lang="en-US" sz="2000">
                <a:solidFill>
                  <a:srgbClr val="FF3300"/>
                </a:solidFill>
              </a:rPr>
              <a:t>T</a:t>
            </a:r>
            <a:r>
              <a:rPr lang="en-US" sz="2000" baseline="-25000">
                <a:solidFill>
                  <a:srgbClr val="FF3300"/>
                </a:solidFill>
              </a:rPr>
              <a:t>ON(min)</a:t>
            </a:r>
          </a:p>
        </p:txBody>
      </p:sp>
      <p:sp>
        <p:nvSpPr>
          <p:cNvPr id="10255" name="Line 23"/>
          <p:cNvSpPr>
            <a:spLocks noChangeShapeType="1"/>
          </p:cNvSpPr>
          <p:nvPr/>
        </p:nvSpPr>
        <p:spPr bwMode="auto">
          <a:xfrm flipH="1">
            <a:off x="5772150" y="1950720"/>
            <a:ext cx="228600" cy="42672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4953000" y="1544320"/>
            <a:ext cx="3200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solidFill>
                  <a:srgbClr val="FF3300"/>
                </a:solidFill>
              </a:rPr>
              <a:t>пороговое напр. </a:t>
            </a:r>
            <a:r>
              <a:rPr lang="ru-RU" sz="2000" dirty="0" smtClean="0">
                <a:solidFill>
                  <a:srgbClr val="FF3300"/>
                </a:solidFill>
              </a:rPr>
              <a:t>2</a:t>
            </a:r>
            <a:r>
              <a:rPr lang="en-US" sz="2000" dirty="0" smtClean="0">
                <a:solidFill>
                  <a:srgbClr val="FF3300"/>
                </a:solidFill>
              </a:rPr>
              <a:t>50</a:t>
            </a:r>
            <a:r>
              <a:rPr lang="ru-RU" sz="2000" dirty="0" smtClean="0">
                <a:solidFill>
                  <a:srgbClr val="FF3300"/>
                </a:solidFill>
              </a:rPr>
              <a:t>мВ</a:t>
            </a:r>
            <a:endParaRPr lang="en-US" sz="2000" baseline="-25000" dirty="0">
              <a:solidFill>
                <a:srgbClr val="FF3300"/>
              </a:solidFill>
            </a:endParaRPr>
          </a:p>
        </p:txBody>
      </p:sp>
      <p:sp>
        <p:nvSpPr>
          <p:cNvPr id="10257" name="Rectangle 29"/>
          <p:cNvSpPr>
            <a:spLocks noChangeArrowheads="1"/>
          </p:cNvSpPr>
          <p:nvPr/>
        </p:nvSpPr>
        <p:spPr bwMode="auto">
          <a:xfrm>
            <a:off x="5029200" y="5364480"/>
            <a:ext cx="12954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LD Input, V</a:t>
            </a:r>
            <a:endParaRPr lang="en-US" sz="1600" baseline="-25000">
              <a:solidFill>
                <a:srgbClr val="000000"/>
              </a:solidFill>
            </a:endParaRPr>
          </a:p>
        </p:txBody>
      </p:sp>
      <p:sp>
        <p:nvSpPr>
          <p:cNvPr id="10258" name="Rectangle 30"/>
          <p:cNvSpPr>
            <a:spLocks noChangeArrowheads="1"/>
          </p:cNvSpPr>
          <p:nvPr/>
        </p:nvSpPr>
        <p:spPr bwMode="auto">
          <a:xfrm rot="-5400000">
            <a:off x="1372235" y="2717165"/>
            <a:ext cx="170688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LED Current, A</a:t>
            </a:r>
            <a:endParaRPr lang="en-US" sz="1600" baseline="-25000">
              <a:solidFill>
                <a:srgbClr val="000000"/>
              </a:solidFill>
            </a:endParaRPr>
          </a:p>
        </p:txBody>
      </p:sp>
      <p:sp>
        <p:nvSpPr>
          <p:cNvPr id="10259" name="Rectangle 31"/>
          <p:cNvSpPr>
            <a:spLocks noChangeArrowheads="1"/>
          </p:cNvSpPr>
          <p:nvPr/>
        </p:nvSpPr>
        <p:spPr bwMode="auto">
          <a:xfrm>
            <a:off x="2743200" y="2275840"/>
            <a:ext cx="20574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V</a:t>
            </a:r>
            <a:r>
              <a:rPr lang="en-US" sz="1600" baseline="-25000">
                <a:solidFill>
                  <a:srgbClr val="000000"/>
                </a:solidFill>
              </a:rPr>
              <a:t>IN</a:t>
            </a:r>
            <a:r>
              <a:rPr lang="en-US" sz="1600">
                <a:solidFill>
                  <a:srgbClr val="000000"/>
                </a:solidFill>
              </a:rPr>
              <a:t> = 24V</a:t>
            </a:r>
            <a:endParaRPr lang="en-US" sz="160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619375" y="2565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82211"/>
          </a:xfrm>
        </p:spPr>
        <p:txBody>
          <a:bodyPr wrap="square" anchor="b">
            <a:spAutoFit/>
          </a:bodyPr>
          <a:lstStyle/>
          <a:p>
            <a:pPr algn="ctr"/>
            <a:r>
              <a:rPr lang="ru-RU" dirty="0" smtClean="0"/>
              <a:t>HV9961: Стабилизатор усредненного тока</a:t>
            </a:r>
            <a:endParaRPr lang="en-US" dirty="0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605213" y="34496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967163" y="3413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36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1" y="2032000"/>
          <a:ext cx="5130348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4900422" imgH="3030855" progId="Visio.Drawing.11">
                  <p:embed/>
                </p:oleObj>
              </mc:Choice>
              <mc:Fallback>
                <p:oleObj name="Visio" r:id="rId3" imgW="4900422" imgH="303085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2032000"/>
                        <a:ext cx="5130348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334000" y="1752600"/>
            <a:ext cx="3810000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28600">
              <a:tabLst>
                <a:tab pos="228600" algn="l"/>
              </a:tabLst>
              <a:defRPr/>
            </a:pPr>
            <a:r>
              <a:rPr lang="ru-RU" sz="1800" b="1" u="sng" dirty="0">
                <a:solidFill>
                  <a:schemeClr val="tx2"/>
                </a:solidFill>
                <a:latin typeface="Times"/>
                <a:cs typeface="Times New Roman" pitchFamily="18" charset="0"/>
              </a:rPr>
              <a:t>Характеристики</a:t>
            </a:r>
            <a:endParaRPr lang="en-US" sz="1800" b="1" u="sng" dirty="0">
              <a:solidFill>
                <a:schemeClr val="tx2"/>
              </a:solidFill>
              <a:latin typeface="Times"/>
              <a:cs typeface="Times New Roman" pitchFamily="18" charset="0"/>
            </a:endParaRPr>
          </a:p>
          <a:p>
            <a:pPr indent="-228600">
              <a:tabLst>
                <a:tab pos="228600" algn="l"/>
              </a:tabLst>
              <a:defRPr/>
            </a:pPr>
            <a:endParaRPr lang="en-US" sz="1800" b="1" u="sng" dirty="0">
              <a:solidFill>
                <a:schemeClr val="tx2"/>
              </a:solidFill>
              <a:latin typeface="Times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Arial" pitchFamily="34" charset="0"/>
              </a:rPr>
              <a:t>q</a:t>
            </a: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Точная 3% </a:t>
            </a:r>
            <a:r>
              <a:rPr lang="ru-RU" sz="1800" dirty="0">
                <a:solidFill>
                  <a:schemeClr val="tx2"/>
                </a:solidFill>
              </a:rPr>
              <a:t>стабилизация выходного тока</a:t>
            </a:r>
            <a:endParaRPr lang="en-US" sz="1800" dirty="0">
              <a:solidFill>
                <a:schemeClr val="tx2"/>
              </a:solidFill>
            </a:endParaRPr>
          </a:p>
          <a:p>
            <a:pPr eaLnBrk="0" hangingPunct="0">
              <a:defRPr/>
            </a:pP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Arial" pitchFamily="34" charset="0"/>
              </a:rPr>
              <a:t>q</a:t>
            </a: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Внешняя установка времени разомкнутого состояния ключа</a:t>
            </a:r>
            <a:endParaRPr lang="en-US" sz="1800" baseline="-25000" dirty="0">
              <a:solidFill>
                <a:schemeClr val="tx2"/>
              </a:solidFill>
            </a:endParaRPr>
          </a:p>
          <a:p>
            <a:pPr eaLnBrk="0" hangingPunct="0">
              <a:defRPr/>
            </a:pP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Arial" pitchFamily="34" charset="0"/>
              </a:rPr>
              <a:t>q</a:t>
            </a: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Линейная ргулировка яркости аналоговым сигналом</a:t>
            </a:r>
            <a:endParaRPr lang="en-US" sz="1800" dirty="0">
              <a:solidFill>
                <a:schemeClr val="tx2"/>
              </a:solidFill>
            </a:endParaRPr>
          </a:p>
          <a:p>
            <a:pPr eaLnBrk="0" hangingPunct="0">
              <a:defRPr/>
            </a:pP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Arial" pitchFamily="34" charset="0"/>
              </a:rPr>
              <a:t>q</a:t>
            </a: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Широтно-импульсная </a:t>
            </a:r>
            <a:r>
              <a:rPr lang="ru-RU" sz="1800" dirty="0">
                <a:solidFill>
                  <a:schemeClr val="tx2"/>
                </a:solidFill>
              </a:rPr>
              <a:t>регулировка яркости</a:t>
            </a:r>
            <a:endParaRPr lang="en-US" sz="1800" dirty="0">
              <a:solidFill>
                <a:schemeClr val="tx2"/>
              </a:solidFill>
            </a:endParaRPr>
          </a:p>
          <a:p>
            <a:pPr eaLnBrk="0" hangingPunct="0">
              <a:defRPr/>
            </a:pP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Arial" pitchFamily="34" charset="0"/>
              </a:rPr>
              <a:t>q</a:t>
            </a: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«Икающая»  защита от  К</a:t>
            </a:r>
            <a:r>
              <a:rPr lang="en-US" sz="1800" dirty="0">
                <a:solidFill>
                  <a:schemeClr val="tx2"/>
                </a:solidFill>
              </a:rPr>
              <a:t>/</a:t>
            </a:r>
            <a:r>
              <a:rPr lang="ru-RU" sz="1800" dirty="0">
                <a:solidFill>
                  <a:schemeClr val="tx2"/>
                </a:solidFill>
              </a:rPr>
              <a:t>З</a:t>
            </a:r>
            <a:endParaRPr lang="en-US" sz="1800" dirty="0">
              <a:solidFill>
                <a:schemeClr val="tx2"/>
              </a:solidFill>
            </a:endParaRPr>
          </a:p>
          <a:p>
            <a:pPr eaLnBrk="0" hangingPunct="0">
              <a:defRPr/>
            </a:pP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Arial" pitchFamily="34" charset="0"/>
              </a:rPr>
              <a:t>q</a:t>
            </a: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Рабочая температура </a:t>
            </a:r>
            <a:r>
              <a:rPr lang="en-US" sz="1800" dirty="0">
                <a:solidFill>
                  <a:schemeClr val="tx2"/>
                </a:solidFill>
              </a:rPr>
              <a:t>-40C /+125C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Arial" pitchFamily="34" charset="0"/>
              </a:rPr>
              <a:t>q</a:t>
            </a:r>
            <a:r>
              <a:rPr lang="en-US" sz="1800" dirty="0">
                <a:solidFill>
                  <a:schemeClr val="tx2"/>
                </a:solidFill>
                <a:latin typeface="Wingdings" pitchFamily="2" charset="2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Совместимость цоколёвки с </a:t>
            </a:r>
            <a:r>
              <a:rPr lang="en-US" sz="1800" dirty="0">
                <a:solidFill>
                  <a:schemeClr val="tx2"/>
                </a:solidFill>
              </a:rPr>
              <a:t>HV9910B</a:t>
            </a:r>
            <a:endParaRPr lang="en-US" sz="1800" dirty="0">
              <a:solidFill>
                <a:schemeClr val="tx2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7"/>
          <p:cNvSpPr>
            <a:spLocks noChangeArrowheads="1"/>
          </p:cNvSpPr>
          <p:nvPr/>
        </p:nvSpPr>
        <p:spPr bwMode="auto">
          <a:xfrm>
            <a:off x="457200" y="1544321"/>
            <a:ext cx="8197850" cy="485478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7536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Регулировочная характеристика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en-US" dirty="0" smtClean="0"/>
              <a:t>LD</a:t>
            </a:r>
            <a:r>
              <a:rPr lang="ru-RU" dirty="0" smtClean="0"/>
              <a:t> (</a:t>
            </a:r>
            <a:r>
              <a:rPr lang="en-US" dirty="0" smtClean="0"/>
              <a:t>HV9961DB1</a:t>
            </a:r>
            <a:r>
              <a:rPr lang="ru-RU" dirty="0" smtClean="0"/>
              <a:t>)</a:t>
            </a:r>
            <a:endParaRPr lang="en-US" dirty="0" smtClean="0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1259840"/>
            <a:ext cx="184731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3733" name="Rectangle 106"/>
          <p:cNvSpPr>
            <a:spLocks noChangeArrowheads="1"/>
          </p:cNvSpPr>
          <p:nvPr/>
        </p:nvSpPr>
        <p:spPr bwMode="auto">
          <a:xfrm>
            <a:off x="0" y="1337733"/>
            <a:ext cx="182808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373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3735" name="Chart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88160"/>
            <a:ext cx="5105400" cy="349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Rounded Rectangle 6"/>
          <p:cNvSpPr>
            <a:spLocks noChangeArrowheads="1"/>
          </p:cNvSpPr>
          <p:nvPr/>
        </p:nvSpPr>
        <p:spPr bwMode="auto">
          <a:xfrm>
            <a:off x="2514600" y="3982720"/>
            <a:ext cx="685800" cy="487680"/>
          </a:xfrm>
          <a:prstGeom prst="roundRect">
            <a:avLst>
              <a:gd name="adj" fmla="val 16667"/>
            </a:avLst>
          </a:prstGeom>
          <a:solidFill>
            <a:srgbClr val="FF0000">
              <a:alpha val="30196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73737" name="Straight Arrow Connector 7"/>
          <p:cNvCxnSpPr>
            <a:cxnSpLocks noChangeShapeType="1"/>
          </p:cNvCxnSpPr>
          <p:nvPr/>
        </p:nvCxnSpPr>
        <p:spPr bwMode="auto">
          <a:xfrm rot="16200000" flipV="1">
            <a:off x="2760980" y="4935220"/>
            <a:ext cx="650240" cy="5334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3738" name="TextBox 9"/>
          <p:cNvSpPr txBox="1">
            <a:spLocks noChangeArrowheads="1"/>
          </p:cNvSpPr>
          <p:nvPr/>
        </p:nvSpPr>
        <p:spPr bwMode="auto">
          <a:xfrm>
            <a:off x="533401" y="5364480"/>
            <a:ext cx="63964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ru-RU" dirty="0">
                <a:solidFill>
                  <a:srgbClr val="FF0000"/>
                </a:solidFill>
              </a:rPr>
              <a:t>Отсутствует остаточный ток  при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LD</a:t>
            </a:r>
            <a:r>
              <a:rPr lang="en-US" dirty="0">
                <a:solidFill>
                  <a:srgbClr val="FF0000"/>
                </a:solidFill>
              </a:rPr>
              <a:t>=0</a:t>
            </a:r>
            <a:r>
              <a:rPr lang="ru-RU" dirty="0">
                <a:solidFill>
                  <a:srgbClr val="FF0000"/>
                </a:solidFill>
              </a:rPr>
              <a:t> (ср. с </a:t>
            </a:r>
            <a:r>
              <a:rPr lang="en-US" dirty="0">
                <a:solidFill>
                  <a:srgbClr val="FF0000"/>
                </a:solidFill>
              </a:rPr>
              <a:t>HV9910B</a:t>
            </a:r>
            <a:r>
              <a:rPr lang="ru-R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ru-RU" dirty="0">
                <a:solidFill>
                  <a:srgbClr val="FF0000"/>
                </a:solidFill>
              </a:rPr>
              <a:t>Допустима ШИМ регулировка по входу </a:t>
            </a:r>
            <a:r>
              <a:rPr lang="en-US" dirty="0">
                <a:solidFill>
                  <a:srgbClr val="FF0000"/>
                </a:solidFill>
              </a:rPr>
              <a:t>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68325"/>
          </a:xfrm>
        </p:spPr>
        <p:txBody>
          <a:bodyPr/>
          <a:lstStyle/>
          <a:p>
            <a:pPr algn="ctr"/>
            <a:r>
              <a:rPr lang="en-US" dirty="0" smtClean="0"/>
              <a:t>HV9961: </a:t>
            </a:r>
            <a:r>
              <a:rPr lang="ru-RU" dirty="0" smtClean="0"/>
              <a:t>ШИМ димирование по входу LD</a:t>
            </a:r>
            <a:endParaRPr lang="en-US" dirty="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260475"/>
            <a:ext cx="184150" cy="3683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1748" name="Rectangle 106"/>
          <p:cNvSpPr>
            <a:spLocks noChangeArrowheads="1"/>
          </p:cNvSpPr>
          <p:nvPr/>
        </p:nvSpPr>
        <p:spPr bwMode="auto">
          <a:xfrm>
            <a:off x="0" y="1338263"/>
            <a:ext cx="1825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609600" y="5943600"/>
            <a:ext cx="6641305" cy="646331"/>
          </a:xfrm>
          <a:prstGeom prst="rect">
            <a:avLst/>
          </a:prstGeom>
          <a:solidFill>
            <a:srgbClr val="009900">
              <a:alpha val="20000"/>
            </a:srgb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tx2"/>
                </a:solidFill>
              </a:rPr>
              <a:t>При «смешанном» димировании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первое </a:t>
            </a:r>
            <a:r>
              <a:rPr lang="en-US" dirty="0" smtClean="0">
                <a:solidFill>
                  <a:schemeClr val="tx2"/>
                </a:solidFill>
              </a:rPr>
              <a:t>T</a:t>
            </a:r>
            <a:r>
              <a:rPr lang="en-US" baseline="-25000" dirty="0" smtClean="0">
                <a:solidFill>
                  <a:schemeClr val="tx2"/>
                </a:solidFill>
              </a:rPr>
              <a:t>OFF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используется </a:t>
            </a:r>
          </a:p>
          <a:p>
            <a:pPr eaLnBrk="0" hangingPunct="0"/>
            <a:r>
              <a:rPr lang="ru-RU" dirty="0" smtClean="0">
                <a:solidFill>
                  <a:schemeClr val="tx2"/>
                </a:solidFill>
              </a:rPr>
              <a:t>для инициализации </a:t>
            </a:r>
            <a:r>
              <a:rPr lang="en-US" dirty="0" err="1" smtClean="0">
                <a:solidFill>
                  <a:schemeClr val="tx2"/>
                </a:solidFill>
              </a:rPr>
              <a:t>Auto_ref</a:t>
            </a:r>
            <a:r>
              <a:rPr lang="en-US" dirty="0" smtClean="0">
                <a:solidFill>
                  <a:schemeClr val="tx2"/>
                </a:solidFill>
              </a:rPr>
              <a:t>=V</a:t>
            </a:r>
            <a:r>
              <a:rPr lang="en-US" baseline="-25000" dirty="0" smtClean="0">
                <a:solidFill>
                  <a:schemeClr val="tx2"/>
                </a:solidFill>
              </a:rPr>
              <a:t>LD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pic>
        <p:nvPicPr>
          <p:cNvPr id="31751" name="Picture 10" descr="LD.PNG"/>
          <p:cNvPicPr>
            <a:picLocks noChangeAspect="1"/>
          </p:cNvPicPr>
          <p:nvPr/>
        </p:nvPicPr>
        <p:blipFill>
          <a:blip r:embed="rId2"/>
          <a:srcRect r="16251" b="3333"/>
          <a:stretch>
            <a:fillRect/>
          </a:stretch>
        </p:blipFill>
        <p:spPr bwMode="auto">
          <a:xfrm>
            <a:off x="1676400" y="13716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52" name="Straight Connector 12"/>
          <p:cNvCxnSpPr>
            <a:cxnSpLocks noChangeShapeType="1"/>
          </p:cNvCxnSpPr>
          <p:nvPr/>
        </p:nvCxnSpPr>
        <p:spPr bwMode="auto">
          <a:xfrm rot="10800000">
            <a:off x="3048000" y="4343400"/>
            <a:ext cx="609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753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2957512" y="2547938"/>
            <a:ext cx="71437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754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2405062" y="3386138"/>
            <a:ext cx="235267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755" name="Straight Arrow Connector 23"/>
          <p:cNvCxnSpPr>
            <a:cxnSpLocks noChangeShapeType="1"/>
          </p:cNvCxnSpPr>
          <p:nvPr/>
        </p:nvCxnSpPr>
        <p:spPr bwMode="auto">
          <a:xfrm>
            <a:off x="3308350" y="2514600"/>
            <a:ext cx="273050" cy="15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31756" name="TextBox 9"/>
          <p:cNvSpPr txBox="1">
            <a:spLocks noChangeArrowheads="1"/>
          </p:cNvSpPr>
          <p:nvPr/>
        </p:nvSpPr>
        <p:spPr bwMode="auto">
          <a:xfrm>
            <a:off x="3581400" y="2362200"/>
            <a:ext cx="630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 baseline="-2500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31757" name="Rectangle 27"/>
          <p:cNvSpPr>
            <a:spLocks noChangeArrowheads="1"/>
          </p:cNvSpPr>
          <p:nvPr/>
        </p:nvSpPr>
        <p:spPr bwMode="auto">
          <a:xfrm>
            <a:off x="3314700" y="2079625"/>
            <a:ext cx="266700" cy="2819400"/>
          </a:xfrm>
          <a:prstGeom prst="rect">
            <a:avLst/>
          </a:prstGeom>
          <a:solidFill>
            <a:srgbClr val="009900">
              <a:alpha val="20000"/>
            </a:srgbClr>
          </a:solidFill>
          <a:ln w="12700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cxnSp>
        <p:nvCxnSpPr>
          <p:cNvPr id="31758" name="Elbow Connector 29"/>
          <p:cNvCxnSpPr>
            <a:cxnSpLocks noChangeShapeType="1"/>
          </p:cNvCxnSpPr>
          <p:nvPr/>
        </p:nvCxnSpPr>
        <p:spPr bwMode="auto">
          <a:xfrm flipV="1">
            <a:off x="609600" y="3810000"/>
            <a:ext cx="2667000" cy="2133600"/>
          </a:xfrm>
          <a:prstGeom prst="bentConnector3">
            <a:avLst>
              <a:gd name="adj1" fmla="val 13713"/>
            </a:avLst>
          </a:prstGeom>
          <a:noFill/>
          <a:ln w="12700" algn="ctr">
            <a:solidFill>
              <a:srgbClr val="009900"/>
            </a:solidFill>
            <a:round/>
            <a:headEnd/>
            <a:tailEnd type="arrow" w="med" len="med"/>
          </a:ln>
        </p:spPr>
      </p:cxnSp>
      <p:sp>
        <p:nvSpPr>
          <p:cNvPr id="31759" name="TextBox 9"/>
          <p:cNvSpPr txBox="1">
            <a:spLocks noChangeArrowheads="1"/>
          </p:cNvSpPr>
          <p:nvPr/>
        </p:nvSpPr>
        <p:spPr bwMode="auto">
          <a:xfrm>
            <a:off x="5943600" y="2286000"/>
            <a:ext cx="58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99"/>
                </a:solidFill>
              </a:rPr>
              <a:t>V</a:t>
            </a:r>
            <a:r>
              <a:rPr lang="en-US" sz="2000" b="1" baseline="-25000">
                <a:solidFill>
                  <a:srgbClr val="003399"/>
                </a:solidFill>
              </a:rPr>
              <a:t>LD</a:t>
            </a:r>
          </a:p>
        </p:txBody>
      </p:sp>
      <p:sp>
        <p:nvSpPr>
          <p:cNvPr id="31760" name="TextBox 9"/>
          <p:cNvSpPr txBox="1">
            <a:spLocks noChangeArrowheads="1"/>
          </p:cNvSpPr>
          <p:nvPr/>
        </p:nvSpPr>
        <p:spPr bwMode="auto">
          <a:xfrm>
            <a:off x="5943600" y="4114800"/>
            <a:ext cx="35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D60093"/>
                </a:solidFill>
              </a:rPr>
              <a:t>I</a:t>
            </a:r>
            <a:r>
              <a:rPr lang="en-US" sz="2000" b="1" baseline="-25000">
                <a:solidFill>
                  <a:srgbClr val="D60093"/>
                </a:solidFill>
              </a:rPr>
              <a:t>L</a:t>
            </a:r>
          </a:p>
        </p:txBody>
      </p:sp>
      <p:grpSp>
        <p:nvGrpSpPr>
          <p:cNvPr id="31761" name="Group 39"/>
          <p:cNvGrpSpPr>
            <a:grpSpLocks/>
          </p:cNvGrpSpPr>
          <p:nvPr/>
        </p:nvGrpSpPr>
        <p:grpSpPr bwMode="auto">
          <a:xfrm>
            <a:off x="2514600" y="3962400"/>
            <a:ext cx="565150" cy="750888"/>
            <a:chOff x="2590800" y="4191000"/>
            <a:chExt cx="564578" cy="750332"/>
          </a:xfrm>
        </p:grpSpPr>
        <p:sp>
          <p:nvSpPr>
            <p:cNvPr id="31762" name="TextBox 9"/>
            <p:cNvSpPr txBox="1">
              <a:spLocks noChangeArrowheads="1"/>
            </p:cNvSpPr>
            <p:nvPr/>
          </p:nvSpPr>
          <p:spPr bwMode="auto">
            <a:xfrm>
              <a:off x="2590800" y="4191000"/>
              <a:ext cx="5341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V</a:t>
              </a:r>
              <a:r>
                <a:rPr lang="en-US" baseline="-25000">
                  <a:solidFill>
                    <a:srgbClr val="FF0000"/>
                  </a:solidFill>
                </a:rPr>
                <a:t>LD</a:t>
              </a:r>
            </a:p>
          </p:txBody>
        </p:sp>
        <p:cxnSp>
          <p:nvCxnSpPr>
            <p:cNvPr id="31763" name="Straight Connector 34"/>
            <p:cNvCxnSpPr>
              <a:cxnSpLocks noChangeShapeType="1"/>
            </p:cNvCxnSpPr>
            <p:nvPr/>
          </p:nvCxnSpPr>
          <p:spPr bwMode="auto">
            <a:xfrm rot="10800000">
              <a:off x="2667000" y="4572000"/>
              <a:ext cx="381000" cy="158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1764" name="TextBox 9"/>
            <p:cNvSpPr txBox="1">
              <a:spLocks noChangeArrowheads="1"/>
            </p:cNvSpPr>
            <p:nvPr/>
          </p:nvSpPr>
          <p:spPr bwMode="auto">
            <a:xfrm>
              <a:off x="2590800" y="4572000"/>
              <a:ext cx="56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R</a:t>
              </a:r>
              <a:r>
                <a:rPr lang="en-US" baseline="-25000">
                  <a:solidFill>
                    <a:srgbClr val="FF0000"/>
                  </a:solidFill>
                </a:rPr>
                <a:t>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5" descr="PWMD.PNG"/>
          <p:cNvPicPr>
            <a:picLocks noChangeAspect="1"/>
          </p:cNvPicPr>
          <p:nvPr/>
        </p:nvPicPr>
        <p:blipFill>
          <a:blip r:embed="rId2"/>
          <a:srcRect r="17590" b="4839"/>
          <a:stretch>
            <a:fillRect/>
          </a:stretch>
        </p:blipFill>
        <p:spPr bwMode="auto">
          <a:xfrm>
            <a:off x="1752600" y="1371600"/>
            <a:ext cx="5191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68325"/>
          </a:xfrm>
        </p:spPr>
        <p:txBody>
          <a:bodyPr/>
          <a:lstStyle/>
          <a:p>
            <a:pPr algn="ctr"/>
            <a:r>
              <a:rPr lang="en-US" dirty="0" smtClean="0"/>
              <a:t>HV9961: </a:t>
            </a:r>
            <a:r>
              <a:rPr lang="ru-RU" dirty="0" smtClean="0"/>
              <a:t>Отклик на </a:t>
            </a:r>
            <a:r>
              <a:rPr lang="en-US" dirty="0" smtClean="0"/>
              <a:t>PWMD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965200"/>
            <a:ext cx="184150" cy="3683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3" name="Rectangle 106"/>
          <p:cNvSpPr>
            <a:spLocks noChangeArrowheads="1"/>
          </p:cNvSpPr>
          <p:nvPr/>
        </p:nvSpPr>
        <p:spPr bwMode="auto">
          <a:xfrm>
            <a:off x="0" y="1042988"/>
            <a:ext cx="1825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152400" y="6019800"/>
            <a:ext cx="8862939" cy="369332"/>
          </a:xfrm>
          <a:prstGeom prst="rect">
            <a:avLst/>
          </a:prstGeom>
          <a:solidFill>
            <a:srgbClr val="009900">
              <a:alpha val="20000"/>
            </a:srgb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tx2"/>
                </a:solidFill>
              </a:rPr>
              <a:t>При ШИМ димировании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there is no delay. </a:t>
            </a:r>
            <a:r>
              <a:rPr lang="en-US" dirty="0" err="1">
                <a:solidFill>
                  <a:schemeClr val="tx2"/>
                </a:solidFill>
              </a:rPr>
              <a:t>Auto_ref</a:t>
            </a:r>
            <a:r>
              <a:rPr lang="en-US" dirty="0">
                <a:solidFill>
                  <a:schemeClr val="tx2"/>
                </a:solidFill>
              </a:rPr>
              <a:t>=V</a:t>
            </a:r>
            <a:r>
              <a:rPr lang="en-US" baseline="-25000" dirty="0">
                <a:solidFill>
                  <a:schemeClr val="tx2"/>
                </a:solidFill>
              </a:rPr>
              <a:t>LD</a:t>
            </a:r>
            <a:r>
              <a:rPr lang="en-US" dirty="0">
                <a:solidFill>
                  <a:schemeClr val="tx2"/>
                </a:solidFill>
              </a:rPr>
              <a:t> initialized during PWMD=0.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cxnSp>
        <p:nvCxnSpPr>
          <p:cNvPr id="32776" name="Straight Connector 12"/>
          <p:cNvCxnSpPr>
            <a:cxnSpLocks noChangeShapeType="1"/>
          </p:cNvCxnSpPr>
          <p:nvPr/>
        </p:nvCxnSpPr>
        <p:spPr bwMode="auto">
          <a:xfrm rot="10800000">
            <a:off x="2971800" y="4191000"/>
            <a:ext cx="609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777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1951832" y="3396456"/>
            <a:ext cx="3001962" cy="3175"/>
          </a:xfrm>
          <a:prstGeom prst="line">
            <a:avLst/>
          </a:prstGeom>
          <a:noFill/>
          <a:ln w="12700" algn="ctr">
            <a:solidFill>
              <a:srgbClr val="009900"/>
            </a:solidFill>
            <a:round/>
            <a:headEnd/>
            <a:tailEnd/>
          </a:ln>
        </p:spPr>
      </p:cxnSp>
      <p:cxnSp>
        <p:nvCxnSpPr>
          <p:cNvPr id="32778" name="Elbow Connector 29"/>
          <p:cNvCxnSpPr>
            <a:cxnSpLocks noChangeShapeType="1"/>
          </p:cNvCxnSpPr>
          <p:nvPr/>
        </p:nvCxnSpPr>
        <p:spPr bwMode="auto">
          <a:xfrm flipV="1">
            <a:off x="609600" y="3581400"/>
            <a:ext cx="2819400" cy="2438400"/>
          </a:xfrm>
          <a:prstGeom prst="bentConnector3">
            <a:avLst>
              <a:gd name="adj1" fmla="val 31620"/>
            </a:avLst>
          </a:prstGeom>
          <a:noFill/>
          <a:ln w="12700" algn="ctr">
            <a:solidFill>
              <a:srgbClr val="009900"/>
            </a:solidFill>
            <a:round/>
            <a:headEnd/>
            <a:tailEnd type="arrow" w="med" len="med"/>
          </a:ln>
        </p:spPr>
      </p:cxnSp>
      <p:grpSp>
        <p:nvGrpSpPr>
          <p:cNvPr id="32779" name="Group 28"/>
          <p:cNvGrpSpPr>
            <a:grpSpLocks/>
          </p:cNvGrpSpPr>
          <p:nvPr/>
        </p:nvGrpSpPr>
        <p:grpSpPr bwMode="auto">
          <a:xfrm>
            <a:off x="2438400" y="3810000"/>
            <a:ext cx="565150" cy="750888"/>
            <a:chOff x="2590800" y="4191000"/>
            <a:chExt cx="564578" cy="750332"/>
          </a:xfrm>
        </p:grpSpPr>
        <p:sp>
          <p:nvSpPr>
            <p:cNvPr id="32782" name="TextBox 9"/>
            <p:cNvSpPr txBox="1">
              <a:spLocks noChangeArrowheads="1"/>
            </p:cNvSpPr>
            <p:nvPr/>
          </p:nvSpPr>
          <p:spPr bwMode="auto">
            <a:xfrm>
              <a:off x="2590800" y="4191000"/>
              <a:ext cx="5341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V</a:t>
              </a:r>
              <a:r>
                <a:rPr lang="en-US" baseline="-25000">
                  <a:solidFill>
                    <a:srgbClr val="FF0000"/>
                  </a:solidFill>
                </a:rPr>
                <a:t>LD</a:t>
              </a:r>
            </a:p>
          </p:txBody>
        </p:sp>
        <p:cxnSp>
          <p:nvCxnSpPr>
            <p:cNvPr id="32783" name="Straight Connector 31"/>
            <p:cNvCxnSpPr>
              <a:cxnSpLocks noChangeShapeType="1"/>
            </p:cNvCxnSpPr>
            <p:nvPr/>
          </p:nvCxnSpPr>
          <p:spPr bwMode="auto">
            <a:xfrm rot="10800000">
              <a:off x="2667000" y="4572000"/>
              <a:ext cx="381000" cy="158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2784" name="TextBox 9"/>
            <p:cNvSpPr txBox="1">
              <a:spLocks noChangeArrowheads="1"/>
            </p:cNvSpPr>
            <p:nvPr/>
          </p:nvSpPr>
          <p:spPr bwMode="auto">
            <a:xfrm>
              <a:off x="2590800" y="4572000"/>
              <a:ext cx="56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R</a:t>
              </a:r>
              <a:r>
                <a:rPr lang="en-US" baseline="-25000">
                  <a:solidFill>
                    <a:srgbClr val="FF0000"/>
                  </a:solidFill>
                </a:rPr>
                <a:t>CS</a:t>
              </a:r>
            </a:p>
          </p:txBody>
        </p:sp>
      </p:grpSp>
      <p:sp>
        <p:nvSpPr>
          <p:cNvPr id="32780" name="TextBox 9"/>
          <p:cNvSpPr txBox="1">
            <a:spLocks noChangeArrowheads="1"/>
          </p:cNvSpPr>
          <p:nvPr/>
        </p:nvSpPr>
        <p:spPr bwMode="auto">
          <a:xfrm>
            <a:off x="5943600" y="228600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99"/>
                </a:solidFill>
              </a:rPr>
              <a:t>PWMD</a:t>
            </a:r>
            <a:endParaRPr lang="en-US" sz="2000" b="1" baseline="-25000">
              <a:solidFill>
                <a:srgbClr val="003399"/>
              </a:solidFill>
            </a:endParaRPr>
          </a:p>
        </p:txBody>
      </p:sp>
      <p:sp>
        <p:nvSpPr>
          <p:cNvPr id="32781" name="TextBox 9"/>
          <p:cNvSpPr txBox="1">
            <a:spLocks noChangeArrowheads="1"/>
          </p:cNvSpPr>
          <p:nvPr/>
        </p:nvSpPr>
        <p:spPr bwMode="auto">
          <a:xfrm>
            <a:off x="6172200" y="4114800"/>
            <a:ext cx="35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D60093"/>
                </a:solidFill>
              </a:rPr>
              <a:t>I</a:t>
            </a:r>
            <a:r>
              <a:rPr lang="en-US" sz="2000" b="1" baseline="-25000">
                <a:solidFill>
                  <a:srgbClr val="D60093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87463"/>
            <a:ext cx="63912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4875"/>
          </a:xfrm>
        </p:spPr>
        <p:txBody>
          <a:bodyPr/>
          <a:lstStyle/>
          <a:p>
            <a:pPr algn="ctr"/>
            <a:r>
              <a:rPr lang="ru-RU" dirty="0" smtClean="0"/>
              <a:t>Проходная ВАХ </a:t>
            </a:r>
            <a:r>
              <a:rPr lang="en-US" dirty="0" smtClean="0"/>
              <a:t>HV9961DB1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1260475"/>
            <a:ext cx="184150" cy="3683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821" name="Rectangle 106"/>
          <p:cNvSpPr>
            <a:spLocks noChangeArrowheads="1"/>
          </p:cNvSpPr>
          <p:nvPr/>
        </p:nvSpPr>
        <p:spPr bwMode="auto">
          <a:xfrm>
            <a:off x="0" y="1338263"/>
            <a:ext cx="1825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34822" name="Straight Connector 13"/>
          <p:cNvCxnSpPr>
            <a:cxnSpLocks noChangeShapeType="1"/>
          </p:cNvCxnSpPr>
          <p:nvPr/>
        </p:nvCxnSpPr>
        <p:spPr bwMode="auto">
          <a:xfrm>
            <a:off x="6629400" y="2193925"/>
            <a:ext cx="990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823" name="Straight Connector 15"/>
          <p:cNvCxnSpPr>
            <a:cxnSpLocks noChangeShapeType="1"/>
          </p:cNvCxnSpPr>
          <p:nvPr/>
        </p:nvCxnSpPr>
        <p:spPr bwMode="auto">
          <a:xfrm>
            <a:off x="3200400" y="5038725"/>
            <a:ext cx="4419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824" name="Straight Arrow Connector 23"/>
          <p:cNvCxnSpPr>
            <a:cxnSpLocks noChangeShapeType="1"/>
          </p:cNvCxnSpPr>
          <p:nvPr/>
        </p:nvCxnSpPr>
        <p:spPr bwMode="auto">
          <a:xfrm rot="5400000">
            <a:off x="5436394" y="3615531"/>
            <a:ext cx="2844800" cy="15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34825" name="Explosion 2 22"/>
          <p:cNvSpPr>
            <a:spLocks noChangeArrowheads="1"/>
          </p:cNvSpPr>
          <p:nvPr/>
        </p:nvSpPr>
        <p:spPr bwMode="auto">
          <a:xfrm>
            <a:off x="6934200" y="2844800"/>
            <a:ext cx="1600200" cy="1219200"/>
          </a:xfrm>
          <a:prstGeom prst="irregularSeal2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00480"/>
            <a:ext cx="6235700" cy="47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424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Выходная ВАХ </a:t>
            </a:r>
            <a:r>
              <a:rPr lang="en-US" dirty="0" smtClean="0"/>
              <a:t>HV</a:t>
            </a:r>
            <a:r>
              <a:rPr lang="ru-RU" dirty="0" smtClean="0"/>
              <a:t>9961</a:t>
            </a:r>
            <a:r>
              <a:rPr lang="en-US" dirty="0" smtClean="0"/>
              <a:t>DB1</a:t>
            </a: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0" y="1259840"/>
            <a:ext cx="184731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4757" name="Rectangle 106"/>
          <p:cNvSpPr>
            <a:spLocks noChangeArrowheads="1"/>
          </p:cNvSpPr>
          <p:nvPr/>
        </p:nvSpPr>
        <p:spPr bwMode="auto">
          <a:xfrm>
            <a:off x="0" y="1337733"/>
            <a:ext cx="182808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74758" name="Straight Connector 13"/>
          <p:cNvCxnSpPr>
            <a:cxnSpLocks noChangeShapeType="1"/>
          </p:cNvCxnSpPr>
          <p:nvPr/>
        </p:nvCxnSpPr>
        <p:spPr bwMode="auto">
          <a:xfrm>
            <a:off x="4038600" y="2438400"/>
            <a:ext cx="3352800" cy="169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4759" name="Straight Connector 15"/>
          <p:cNvCxnSpPr>
            <a:cxnSpLocks noChangeShapeType="1"/>
          </p:cNvCxnSpPr>
          <p:nvPr/>
        </p:nvCxnSpPr>
        <p:spPr bwMode="auto">
          <a:xfrm>
            <a:off x="6477000" y="4795520"/>
            <a:ext cx="914400" cy="169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4760" name="Straight Arrow Connector 23"/>
          <p:cNvCxnSpPr>
            <a:cxnSpLocks noChangeShapeType="1"/>
          </p:cNvCxnSpPr>
          <p:nvPr/>
        </p:nvCxnSpPr>
        <p:spPr bwMode="auto">
          <a:xfrm rot="5400000">
            <a:off x="5527834" y="3616166"/>
            <a:ext cx="2357120" cy="15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74761" name="Explosion 2 22"/>
          <p:cNvSpPr>
            <a:spLocks noChangeArrowheads="1"/>
          </p:cNvSpPr>
          <p:nvPr/>
        </p:nvSpPr>
        <p:spPr bwMode="auto">
          <a:xfrm>
            <a:off x="6705600" y="2763520"/>
            <a:ext cx="1600200" cy="1219200"/>
          </a:xfrm>
          <a:prstGeom prst="irregularSeal2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562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Выходная ВАХ с защитой от к</a:t>
            </a:r>
            <a:r>
              <a:rPr lang="en-US" dirty="0" smtClean="0"/>
              <a:t>/</a:t>
            </a:r>
            <a:r>
              <a:rPr lang="ru-RU" dirty="0" smtClean="0"/>
              <a:t>з</a:t>
            </a:r>
            <a:endParaRPr lang="en-US" dirty="0" smtClean="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1260475"/>
            <a:ext cx="184150" cy="3683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5" name="Rectangle 106"/>
          <p:cNvSpPr>
            <a:spLocks noChangeArrowheads="1"/>
          </p:cNvSpPr>
          <p:nvPr/>
        </p:nvSpPr>
        <p:spPr bwMode="auto">
          <a:xfrm>
            <a:off x="0" y="1338263"/>
            <a:ext cx="1825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7" name="Rounded Rectangle 7"/>
          <p:cNvSpPr>
            <a:spLocks noChangeArrowheads="1"/>
          </p:cNvSpPr>
          <p:nvPr/>
        </p:nvSpPr>
        <p:spPr bwMode="auto">
          <a:xfrm>
            <a:off x="2743200" y="2133600"/>
            <a:ext cx="762000" cy="3352800"/>
          </a:xfrm>
          <a:prstGeom prst="roundRect">
            <a:avLst>
              <a:gd name="adj" fmla="val 16667"/>
            </a:avLst>
          </a:prstGeom>
          <a:solidFill>
            <a:srgbClr val="FF0000">
              <a:alpha val="30196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5848" name="Straight Arrow Connector 9"/>
          <p:cNvCxnSpPr>
            <a:cxnSpLocks noChangeShapeType="1"/>
            <a:stCxn id="35849" idx="1"/>
          </p:cNvCxnSpPr>
          <p:nvPr/>
        </p:nvCxnSpPr>
        <p:spPr bwMode="auto">
          <a:xfrm rot="10800000" flipV="1">
            <a:off x="3505200" y="2704029"/>
            <a:ext cx="685800" cy="26777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4191000" y="2519363"/>
            <a:ext cx="3355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0000"/>
                </a:solidFill>
              </a:rPr>
              <a:t>Область «икающего» режима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50" name="TextBox 9"/>
          <p:cNvSpPr txBox="1">
            <a:spLocks noChangeArrowheads="1"/>
          </p:cNvSpPr>
          <p:nvPr/>
        </p:nvSpPr>
        <p:spPr bwMode="auto">
          <a:xfrm>
            <a:off x="3962400" y="3200400"/>
            <a:ext cx="87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</a:rPr>
              <a:t>~240</a:t>
            </a:r>
            <a:r>
              <a:rPr lang="ru-RU" b="1" dirty="0" smtClean="0">
                <a:solidFill>
                  <a:srgbClr val="0070C0"/>
                </a:solidFill>
              </a:rPr>
              <a:t>В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35851" name="TextBox 9"/>
          <p:cNvSpPr txBox="1">
            <a:spLocks noChangeArrowheads="1"/>
          </p:cNvSpPr>
          <p:nvPr/>
        </p:nvSpPr>
        <p:spPr bwMode="auto">
          <a:xfrm>
            <a:off x="3429000" y="3886200"/>
            <a:ext cx="87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C00000"/>
                </a:solidFill>
              </a:rPr>
              <a:t>~120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«Икающий» режим защиты от к</a:t>
            </a:r>
            <a:r>
              <a:rPr lang="en-US" dirty="0" smtClean="0"/>
              <a:t>/</a:t>
            </a:r>
            <a:r>
              <a:rPr lang="ru-RU" dirty="0" smtClean="0"/>
              <a:t>з</a:t>
            </a:r>
            <a:endParaRPr lang="en-US" dirty="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260475"/>
            <a:ext cx="184150" cy="3683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6868" name="Rectangle 106"/>
          <p:cNvSpPr>
            <a:spLocks noChangeArrowheads="1"/>
          </p:cNvSpPr>
          <p:nvPr/>
        </p:nvSpPr>
        <p:spPr bwMode="auto">
          <a:xfrm>
            <a:off x="0" y="1338263"/>
            <a:ext cx="1825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87438"/>
            <a:ext cx="57912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871" name="Straight Connector 12"/>
          <p:cNvCxnSpPr>
            <a:cxnSpLocks noChangeShapeType="1"/>
          </p:cNvCxnSpPr>
          <p:nvPr/>
        </p:nvCxnSpPr>
        <p:spPr bwMode="auto">
          <a:xfrm rot="5400000">
            <a:off x="3801269" y="3939382"/>
            <a:ext cx="1019175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872" name="Straight Connector 14"/>
          <p:cNvCxnSpPr>
            <a:cxnSpLocks noChangeShapeType="1"/>
          </p:cNvCxnSpPr>
          <p:nvPr/>
        </p:nvCxnSpPr>
        <p:spPr bwMode="auto">
          <a:xfrm rot="5400000">
            <a:off x="5004594" y="4063206"/>
            <a:ext cx="8128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873" name="Straight Connector 17"/>
          <p:cNvCxnSpPr>
            <a:cxnSpLocks noChangeShapeType="1"/>
          </p:cNvCxnSpPr>
          <p:nvPr/>
        </p:nvCxnSpPr>
        <p:spPr bwMode="auto">
          <a:xfrm>
            <a:off x="4314825" y="4225925"/>
            <a:ext cx="1095375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6874" name="TextBox 22"/>
          <p:cNvSpPr txBox="1">
            <a:spLocks noChangeArrowheads="1"/>
          </p:cNvSpPr>
          <p:nvPr/>
        </p:nvSpPr>
        <p:spPr bwMode="auto">
          <a:xfrm>
            <a:off x="4419600" y="3819525"/>
            <a:ext cx="947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</a:rPr>
              <a:t>400</a:t>
            </a:r>
            <a:r>
              <a:rPr lang="ru-RU" dirty="0" smtClean="0">
                <a:solidFill>
                  <a:srgbClr val="FF0000"/>
                </a:solidFill>
              </a:rPr>
              <a:t>мкс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762000" y="1381125"/>
            <a:ext cx="7467600" cy="49593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619375" y="2565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82613"/>
          </a:xfrm>
        </p:spPr>
        <p:txBody>
          <a:bodyPr anchor="b">
            <a:spAutoFit/>
          </a:bodyPr>
          <a:lstStyle/>
          <a:p>
            <a:pPr algn="ctr"/>
            <a:r>
              <a:rPr lang="en-US" smtClean="0"/>
              <a:t>HV9961 – Constant T</a:t>
            </a:r>
            <a:r>
              <a:rPr lang="en-US" baseline="-25000" smtClean="0"/>
              <a:t>OFF</a:t>
            </a:r>
            <a:r>
              <a:rPr lang="en-US" smtClean="0"/>
              <a:t> Only</a:t>
            </a: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3605213" y="34496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3967163" y="3413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447800" y="4470400"/>
            <a:ext cx="2057400" cy="690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Constant T</a:t>
            </a:r>
            <a:r>
              <a:rPr lang="en-US" sz="1600" b="1" baseline="-25000">
                <a:solidFill>
                  <a:schemeClr val="bg1"/>
                </a:solidFill>
              </a:rPr>
              <a:t>OFF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34000" y="4470400"/>
            <a:ext cx="2057400" cy="690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Not Supported</a:t>
            </a: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12963"/>
            <a:ext cx="7215188" cy="227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400" name="Oval 17"/>
          <p:cNvSpPr>
            <a:spLocks noChangeArrowheads="1"/>
          </p:cNvSpPr>
          <p:nvPr/>
        </p:nvSpPr>
        <p:spPr bwMode="auto">
          <a:xfrm>
            <a:off x="2543175" y="1990725"/>
            <a:ext cx="914400" cy="48895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1" name="Oval 18"/>
          <p:cNvSpPr>
            <a:spLocks noChangeArrowheads="1"/>
          </p:cNvSpPr>
          <p:nvPr/>
        </p:nvSpPr>
        <p:spPr bwMode="auto">
          <a:xfrm>
            <a:off x="6781800" y="2112963"/>
            <a:ext cx="914400" cy="48736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206500" y="4879975"/>
          <a:ext cx="33861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4" imgW="1180800" imgH="241200" progId="Equation.3">
                  <p:embed/>
                </p:oleObj>
              </mc:Choice>
              <mc:Fallback>
                <p:oleObj name="Equation" r:id="rId4" imgW="11808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879975"/>
                        <a:ext cx="3386138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1905000" y="5689600"/>
            <a:ext cx="990600" cy="325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where</a:t>
            </a:r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2971800" y="5608638"/>
          <a:ext cx="14112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6" imgW="571320" imgH="190440" progId="Equation.3">
                  <p:embed/>
                </p:oleObj>
              </mc:Choice>
              <mc:Fallback>
                <p:oleObj name="Equation" r:id="rId6" imgW="57132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08638"/>
                        <a:ext cx="141128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4352925" y="5692775"/>
            <a:ext cx="685800" cy="325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and</a:t>
            </a: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4953000" y="5562600"/>
          <a:ext cx="13128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8" imgW="711000" imgH="228600" progId="Equation.3">
                  <p:embed/>
                </p:oleObj>
              </mc:Choice>
              <mc:Fallback>
                <p:oleObj name="Equation" r:id="rId8" imgW="711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62600"/>
                        <a:ext cx="13128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04" name="Straight Connector 22"/>
          <p:cNvCxnSpPr>
            <a:cxnSpLocks noChangeShapeType="1"/>
          </p:cNvCxnSpPr>
          <p:nvPr/>
        </p:nvCxnSpPr>
        <p:spPr bwMode="auto">
          <a:xfrm flipV="1">
            <a:off x="5257800" y="2357438"/>
            <a:ext cx="2667000" cy="203200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1752600" y="3089275"/>
            <a:ext cx="457200" cy="1619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406" name="Rectangle 26"/>
          <p:cNvSpPr>
            <a:spLocks noChangeArrowheads="1"/>
          </p:cNvSpPr>
          <p:nvPr/>
        </p:nvSpPr>
        <p:spPr bwMode="auto">
          <a:xfrm>
            <a:off x="6019800" y="3089275"/>
            <a:ext cx="457200" cy="1619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6407" name="Straight Connector 21"/>
          <p:cNvCxnSpPr>
            <a:cxnSpLocks noChangeShapeType="1"/>
          </p:cNvCxnSpPr>
          <p:nvPr/>
        </p:nvCxnSpPr>
        <p:spPr bwMode="auto">
          <a:xfrm>
            <a:off x="4876800" y="2276475"/>
            <a:ext cx="2667000" cy="21129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408" name="Rectangle 27"/>
          <p:cNvSpPr>
            <a:spLocks noChangeArrowheads="1"/>
          </p:cNvSpPr>
          <p:nvPr/>
        </p:nvSpPr>
        <p:spPr bwMode="auto">
          <a:xfrm>
            <a:off x="1219200" y="4876800"/>
            <a:ext cx="3352800" cy="73183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304800"/>
            <a:ext cx="9144000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1137920"/>
          <a:ext cx="8229601" cy="5266946"/>
        </p:xfrm>
        <a:graphic>
          <a:graphicData uri="http://schemas.openxmlformats.org/drawingml/2006/table">
            <a:tbl>
              <a:tblPr/>
              <a:tblGrid>
                <a:gridCol w="2714920"/>
                <a:gridCol w="3393649"/>
                <a:gridCol w="2121032"/>
              </a:tblGrid>
              <a:tr h="280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Характеристика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</a:rPr>
                        <a:t>HV9910B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HV9961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1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Режим с постоянной частотой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Резистор между RT и GND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предусмотрен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7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Режим с постоянным t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OFF</a:t>
                      </a:r>
                      <a:endParaRPr lang="en-US" sz="16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Резистор между RT и GATE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</a:rPr>
                        <a:t>Резистор между RT и GND (корректировка номинала при переходе к HV9961)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Пороговое опорное напряжение, мВ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250 или V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LD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(пиковое)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275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или V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LD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/5,5 (усредненное)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Разброс опорного напряжения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Авто-калибровка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7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Разброс тока светодиодов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Зависит от разброса индуктивности и частоты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Не зависит от разброса индуктивности и частоты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HV9961 vs. HV9910B - </a:t>
            </a:r>
            <a:r>
              <a:rPr lang="ru-RU" dirty="0" smtClean="0"/>
              <a:t>Резюме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812800"/>
            <a:ext cx="9144000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066800"/>
          <a:ext cx="8229601" cy="5859478"/>
        </p:xfrm>
        <a:graphic>
          <a:graphicData uri="http://schemas.openxmlformats.org/drawingml/2006/table">
            <a:tbl>
              <a:tblPr/>
              <a:tblGrid>
                <a:gridCol w="2714920"/>
                <a:gridCol w="3393649"/>
                <a:gridCol w="2121032"/>
              </a:tblGrid>
              <a:tr h="280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Характеристика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HV9910B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HV9961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97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Стабилизация тока светодиодов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Неудовлетворительная во многих случаях, ток светодиодов зависит от входного и выходного напряжений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Отличная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Диапазон напряжения на LD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0–250 мВ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0,2(0,15) – 1,5 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Остаточный ток светодиодов при V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LD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= GND, мВ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5% (тип.) от I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LED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при V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LD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= 250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Порог защиты от короткого замыкания, мВ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Не предусмотрен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440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Пауза после срабатывания защиты, мкс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Не предусмотрена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400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Min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длительность t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ON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, нс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465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1000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Мах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коэфф. заполнения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0,5 (пост. част.),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0,8 (пост. t</a:t>
                      </a:r>
                      <a:r>
                        <a:rPr lang="ru-RU" sz="1600" baseline="-25000" dirty="0">
                          <a:solidFill>
                            <a:schemeClr val="tx2"/>
                          </a:solidFill>
                        </a:rPr>
                        <a:t>OFF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0,75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53009" marR="53009" marT="78029" marB="7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HV9961 vs. HV9910B - </a:t>
            </a:r>
            <a:r>
              <a:rPr lang="ru-RU" dirty="0" smtClean="0"/>
              <a:t>Резюме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893763"/>
          </a:xfrm>
        </p:spPr>
        <p:txBody>
          <a:bodyPr/>
          <a:lstStyle/>
          <a:p>
            <a:pPr algn="ctr"/>
            <a:r>
              <a:rPr lang="ru-RU" dirty="0" smtClean="0"/>
              <a:t>Ошибка пикового тока индуктора</a:t>
            </a:r>
            <a:endParaRPr lang="en-US" dirty="0" smtClean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57200" y="5038725"/>
            <a:ext cx="8061325" cy="49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9300" lvl="1" indent="-342900" eaLnBrk="0" hangingPunct="0">
              <a:lnSpc>
                <a:spcPct val="130000"/>
              </a:lnSpc>
              <a:buFontTx/>
              <a:buChar char="•"/>
            </a:pPr>
            <a:endParaRPr lang="en-US" sz="2000">
              <a:solidFill>
                <a:srgbClr val="147616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85800" y="1381125"/>
            <a:ext cx="8001000" cy="504031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62000" y="1625600"/>
          <a:ext cx="48768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3" imgW="4894326" imgH="2979801" progId="Visio.Drawing.11">
                  <p:embed/>
                </p:oleObj>
              </mc:Choice>
              <mc:Fallback>
                <p:oleObj name="Visio" r:id="rId3" imgW="4894326" imgH="297980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25600"/>
                        <a:ext cx="4876800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Box 15"/>
          <p:cNvSpPr txBox="1">
            <a:spLocks noChangeArrowheads="1"/>
          </p:cNvSpPr>
          <p:nvPr/>
        </p:nvSpPr>
        <p:spPr bwMode="auto">
          <a:xfrm>
            <a:off x="685800" y="4957763"/>
            <a:ext cx="8001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300" dirty="0" smtClean="0">
                <a:solidFill>
                  <a:srgbClr val="FF0000"/>
                </a:solidFill>
              </a:rPr>
              <a:t>Ошибка выходного тока </a:t>
            </a:r>
            <a:r>
              <a:rPr lang="ru-RU" sz="2300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sz="2300" dirty="0" smtClean="0">
                <a:solidFill>
                  <a:srgbClr val="FF0000"/>
                </a:solidFill>
              </a:rPr>
              <a:t>I</a:t>
            </a:r>
            <a:r>
              <a:rPr lang="ru-RU" sz="2300" baseline="-25000" dirty="0" smtClean="0">
                <a:solidFill>
                  <a:srgbClr val="FF0000"/>
                </a:solidFill>
              </a:rPr>
              <a:t>L(ERR)</a:t>
            </a:r>
            <a:r>
              <a:rPr lang="ru-RU" sz="2300" dirty="0" smtClean="0">
                <a:solidFill>
                  <a:srgbClr val="FF0000"/>
                </a:solidFill>
              </a:rPr>
              <a:t> неотъемлимо присуща HV9910B, поскольку микросхема управляет пиковым током I</a:t>
            </a:r>
            <a:r>
              <a:rPr lang="ru-RU" sz="2300" baseline="-25000" dirty="0" smtClean="0">
                <a:solidFill>
                  <a:srgbClr val="FF0000"/>
                </a:solidFill>
              </a:rPr>
              <a:t>L(PK) </a:t>
            </a:r>
            <a:r>
              <a:rPr lang="ru-RU" sz="2300" dirty="0" smtClean="0">
                <a:solidFill>
                  <a:srgbClr val="FF0000"/>
                </a:solidFill>
              </a:rPr>
              <a:t>в то время, как задача состоит в стабилизации среднего тока I</a:t>
            </a:r>
            <a:r>
              <a:rPr lang="ru-RU" sz="2300" baseline="-25000" dirty="0" smtClean="0">
                <a:solidFill>
                  <a:srgbClr val="FF0000"/>
                </a:solidFill>
              </a:rPr>
              <a:t>L(AVG)</a:t>
            </a:r>
            <a:r>
              <a:rPr lang="ru-RU" sz="2300" dirty="0" smtClean="0">
                <a:solidFill>
                  <a:srgbClr val="FF0000"/>
                </a:solidFill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5486400" y="2763838"/>
          <a:ext cx="31877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1777680" imgH="393480" progId="Equation.3">
                  <p:embed/>
                </p:oleObj>
              </mc:Choice>
              <mc:Fallback>
                <p:oleObj name="Equation" r:id="rId5" imgW="17776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63838"/>
                        <a:ext cx="318770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812800"/>
            <a:ext cx="9144000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8" name="Text Box 868"/>
          <p:cNvSpPr txBox="1">
            <a:spLocks noChangeArrowheads="1"/>
          </p:cNvSpPr>
          <p:nvPr/>
        </p:nvSpPr>
        <p:spPr bwMode="auto">
          <a:xfrm>
            <a:off x="762000" y="1706880"/>
            <a:ext cx="7315200" cy="4490973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ПРОСТОТА СХЕМНОГО РЕШЕНИЯ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endParaRPr lang="ru-RU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УВЕЛИЧЕНИЕ ЯРКОСТИ СВЕТОДИОДОВ ЗА СЧЕТ ТОЧНОСТИ СТАБИЛИЗАЦИИ ТОКА (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±3%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СОВМЕСТИМОСТЬ ЦОКОЛЁВКИ С 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HV9910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ШИМ РЕГУЛИРОВКА ТОКА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ЛИНЕЙНАЯ РЕГУЛИРОВКА ТОКА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НИЗКАЯ ЧУВСТВИТЕЛЬНОСТЬ К РАЗБРОСУ ЧАСТОТЫ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НИЗКАЯ ЧУВСТВИТЕЛЬНОСТЬ К РАЗБРОСУ ИНДУКТИВНОСТИ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 </a:t>
            </a:r>
            <a:r>
              <a:rPr lang="en-US" dirty="0" smtClean="0"/>
              <a:t>HV9961: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304800" y="1752600"/>
            <a:ext cx="43434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619375" y="2565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2975"/>
          </a:xfrm>
        </p:spPr>
        <p:txBody>
          <a:bodyPr anchor="b">
            <a:spAutoFit/>
          </a:bodyPr>
          <a:lstStyle/>
          <a:p>
            <a:pPr algn="ctr"/>
            <a:r>
              <a:rPr lang="en-US" sz="2800" smtClean="0"/>
              <a:t>HV9967: </a:t>
            </a:r>
            <a:r>
              <a:rPr lang="ru-RU" sz="2800" smtClean="0"/>
              <a:t>350мА драйвер</a:t>
            </a:r>
            <a:r>
              <a:rPr lang="en-US" sz="2800" smtClean="0"/>
              <a:t> </a:t>
            </a:r>
            <a:r>
              <a:rPr lang="ru-RU" sz="2800" smtClean="0"/>
              <a:t>со встроенным </a:t>
            </a:r>
            <a:br>
              <a:rPr lang="ru-RU" sz="2800" smtClean="0"/>
            </a:br>
            <a:r>
              <a:rPr lang="ru-RU" sz="2800" smtClean="0"/>
              <a:t>ключем на </a:t>
            </a:r>
            <a:r>
              <a:rPr lang="en-US" sz="2800" smtClean="0"/>
              <a:t>60</a:t>
            </a:r>
            <a:r>
              <a:rPr lang="ru-RU" sz="2800" smtClean="0"/>
              <a:t>В</a:t>
            </a:r>
            <a:r>
              <a:rPr lang="en-US" sz="2800" smtClean="0"/>
              <a:t> 0.8</a:t>
            </a:r>
            <a:r>
              <a:rPr lang="en-US" sz="2800" smtClean="0">
                <a:sym typeface="Symbol" pitchFamily="18" charset="2"/>
              </a:rPr>
              <a:t>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605213" y="34496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967163" y="3413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2133600" y="1905000"/>
            <a:ext cx="914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8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724400" y="1752600"/>
            <a:ext cx="4038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Характеристики</a:t>
            </a:r>
          </a:p>
          <a:p>
            <a:pPr marL="342900" indent="-342900">
              <a:buFontTx/>
              <a:buChar char="•"/>
              <a:defRPr/>
            </a:pP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Скоростная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стабилизация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выходного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тока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Питание через сток выходного транзистора</a:t>
            </a:r>
          </a:p>
          <a:p>
            <a:pPr marL="342900" indent="-342900"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Внешняя установка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длительности разомкнутого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состояния ключа</a:t>
            </a:r>
          </a:p>
          <a:p>
            <a:pPr marL="342900" indent="-342900"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Внешняя установка тока светодиолов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Широтно-импульсная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регулировка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яркости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Икающая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защита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К/З</a:t>
            </a:r>
          </a:p>
          <a:p>
            <a:pPr marL="342900" indent="-342900"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Защита от перегрева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Рабочая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температура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-40C /+125C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Миниатюрный корпус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MSOP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-8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457200" y="2057400"/>
          <a:ext cx="416052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Visio" r:id="rId3" imgW="3196590" imgH="2576703" progId="Visio.Drawing.11">
                  <p:embed/>
                </p:oleObj>
              </mc:Choice>
              <mc:Fallback>
                <p:oleObj name="Visio" r:id="rId3" imgW="3196590" imgH="2576703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4160528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408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Установки режимов в </a:t>
            </a:r>
            <a:r>
              <a:rPr lang="en-US" dirty="0" smtClean="0"/>
              <a:t>HV9967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581400" y="1143000"/>
          <a:ext cx="195187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Equation" r:id="rId4" imgW="1180800" imgH="431640" progId="Equation.3">
                  <p:embed/>
                </p:oleObj>
              </mc:Choice>
              <mc:Fallback>
                <p:oleObj name="Equation" r:id="rId4" imgW="1180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95187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762000" y="13208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Ток светодиодов: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6" name="TextBox 25"/>
          <p:cNvSpPr txBox="1">
            <a:spLocks noChangeArrowheads="1"/>
          </p:cNvSpPr>
          <p:nvPr/>
        </p:nvSpPr>
        <p:spPr bwMode="auto">
          <a:xfrm>
            <a:off x="827087" y="2563812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</a:rPr>
              <a:t>(R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устанавливается между выводами </a:t>
            </a:r>
            <a:r>
              <a:rPr lang="en-US" dirty="0" smtClean="0">
                <a:solidFill>
                  <a:srgbClr val="FF0000"/>
                </a:solidFill>
              </a:rPr>
              <a:t>RT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en-US" dirty="0" smtClean="0">
                <a:solidFill>
                  <a:srgbClr val="FF0000"/>
                </a:solidFill>
              </a:rPr>
              <a:t> VDD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352800" y="2057400"/>
          <a:ext cx="25415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Equation" r:id="rId6" imgW="1536480" imgH="228600" progId="Equation.3">
                  <p:embed/>
                </p:oleObj>
              </mc:Choice>
              <mc:Fallback>
                <p:oleObj name="Equation" r:id="rId6" imgW="1536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57400"/>
                        <a:ext cx="25415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27087" y="2055812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Длительность 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</a:rPr>
              <a:t>OFF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914400" y="49530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Выводы </a:t>
            </a:r>
            <a:r>
              <a:rPr lang="en-US" dirty="0" smtClean="0">
                <a:solidFill>
                  <a:schemeClr val="bg1"/>
                </a:solidFill>
              </a:rPr>
              <a:t>AGND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en-US" dirty="0" smtClean="0">
                <a:solidFill>
                  <a:schemeClr val="bg1"/>
                </a:solidFill>
              </a:rPr>
              <a:t>PGND </a:t>
            </a:r>
            <a:r>
              <a:rPr lang="ru-RU" dirty="0" smtClean="0">
                <a:solidFill>
                  <a:schemeClr val="bg1"/>
                </a:solidFill>
              </a:rPr>
              <a:t>необходимо соединить при монтаже.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Конденсатор между </a:t>
            </a:r>
            <a:r>
              <a:rPr lang="en-US" dirty="0" smtClean="0">
                <a:solidFill>
                  <a:schemeClr val="bg1"/>
                </a:solidFill>
              </a:rPr>
              <a:t>VDD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en-US" dirty="0" smtClean="0">
                <a:solidFill>
                  <a:schemeClr val="bg1"/>
                </a:solidFill>
              </a:rPr>
              <a:t> PGND</a:t>
            </a:r>
            <a:r>
              <a:rPr lang="ru-RU" dirty="0" smtClean="0">
                <a:solidFill>
                  <a:schemeClr val="bg1"/>
                </a:solidFill>
              </a:rPr>
              <a:t> 0.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F(min).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903287" y="3249612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0000"/>
                </a:solidFill>
              </a:rPr>
              <a:t>При выборе значения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OFF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необходимо исходить из минимально возможного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ON</a:t>
            </a:r>
            <a:r>
              <a:rPr lang="en-US" dirty="0" smtClean="0">
                <a:solidFill>
                  <a:srgbClr val="FF0000"/>
                </a:solidFill>
              </a:rPr>
              <a:t>=800ns(max):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3341687" y="3935412"/>
          <a:ext cx="27733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Equation" r:id="rId8" imgW="1676160" imgH="469800" progId="Equation.3">
                  <p:embed/>
                </p:oleObj>
              </mc:Choice>
              <mc:Fallback>
                <p:oleObj name="Equation" r:id="rId8" imgW="167616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7" y="3935412"/>
                        <a:ext cx="27733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343400" y="5715000"/>
          <a:ext cx="19954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Equation" r:id="rId10" imgW="1206360" imgH="457200" progId="Equation.3">
                  <p:embed/>
                </p:oleObj>
              </mc:Choice>
              <mc:Fallback>
                <p:oleObj name="Equation" r:id="rId10" imgW="12063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15000"/>
                        <a:ext cx="199548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914400" y="57912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Индуктивность дросселя: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4114800" y="2895600"/>
            <a:ext cx="533400" cy="609599"/>
          </a:xfrm>
          <a:prstGeom prst="rect">
            <a:avLst/>
          </a:prstGeom>
          <a:solidFill>
            <a:srgbClr val="DAFED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419600" y="1752600"/>
            <a:ext cx="1600200" cy="838200"/>
          </a:xfrm>
          <a:prstGeom prst="rect">
            <a:avLst/>
          </a:prstGeom>
          <a:solidFill>
            <a:srgbClr val="FDFEC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8197" name="Rectangle 26"/>
          <p:cNvSpPr>
            <a:spLocks noChangeArrowheads="1"/>
          </p:cNvSpPr>
          <p:nvPr/>
        </p:nvSpPr>
        <p:spPr bwMode="auto">
          <a:xfrm>
            <a:off x="5410200" y="2819400"/>
            <a:ext cx="762000" cy="679027"/>
          </a:xfrm>
          <a:prstGeom prst="rect">
            <a:avLst/>
          </a:prstGeom>
          <a:solidFill>
            <a:srgbClr val="FED8D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3581400" y="4953000"/>
            <a:ext cx="16002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2667000" y="4343400"/>
            <a:ext cx="838200" cy="5689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8199" name="Rectangle 25"/>
          <p:cNvSpPr>
            <a:spLocks noChangeArrowheads="1"/>
          </p:cNvSpPr>
          <p:nvPr/>
        </p:nvSpPr>
        <p:spPr bwMode="auto">
          <a:xfrm>
            <a:off x="2819400" y="3124200"/>
            <a:ext cx="1282700" cy="731520"/>
          </a:xfrm>
          <a:prstGeom prst="rect">
            <a:avLst/>
          </a:prstGeom>
          <a:solidFill>
            <a:srgbClr val="FFEC9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2438400" y="1371600"/>
          <a:ext cx="4660482" cy="480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Visio" r:id="rId4" imgW="3531870" imgH="3520440" progId="Visio.Drawing.11">
                  <p:embed/>
                </p:oleObj>
              </mc:Choice>
              <mc:Fallback>
                <p:oleObj name="Visio" r:id="rId4" imgW="3531870" imgH="3520440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71600"/>
                        <a:ext cx="4660482" cy="480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3"/>
          <p:cNvSpPr>
            <a:spLocks noChangeArrowheads="1"/>
          </p:cNvSpPr>
          <p:nvPr/>
        </p:nvSpPr>
        <p:spPr bwMode="auto">
          <a:xfrm>
            <a:off x="0" y="1259840"/>
            <a:ext cx="184731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203" name="Rectangle 106"/>
          <p:cNvSpPr>
            <a:spLocks noChangeArrowheads="1"/>
          </p:cNvSpPr>
          <p:nvPr/>
        </p:nvSpPr>
        <p:spPr bwMode="auto">
          <a:xfrm>
            <a:off x="0" y="1337733"/>
            <a:ext cx="182808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206" name="Line 23"/>
          <p:cNvSpPr>
            <a:spLocks noChangeShapeType="1"/>
          </p:cNvSpPr>
          <p:nvPr/>
        </p:nvSpPr>
        <p:spPr bwMode="auto">
          <a:xfrm>
            <a:off x="1676400" y="3352800"/>
            <a:ext cx="1143000" cy="81281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24"/>
          <p:cNvSpPr txBox="1">
            <a:spLocks noChangeArrowheads="1"/>
          </p:cNvSpPr>
          <p:nvPr/>
        </p:nvSpPr>
        <p:spPr bwMode="auto">
          <a:xfrm>
            <a:off x="228600" y="2667000"/>
            <a:ext cx="22098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rgbClr val="990000"/>
                </a:solidFill>
              </a:rPr>
              <a:t>Основной функциональный </a:t>
            </a:r>
            <a:r>
              <a:rPr lang="ru-RU" sz="1800" b="1" dirty="0">
                <a:solidFill>
                  <a:srgbClr val="990000"/>
                </a:solidFill>
              </a:rPr>
              <a:t>блок </a:t>
            </a:r>
            <a:r>
              <a:rPr lang="ru-RU" sz="1800" b="1" dirty="0" smtClean="0">
                <a:solidFill>
                  <a:srgbClr val="990000"/>
                </a:solidFill>
              </a:rPr>
              <a:t>стабилизации</a:t>
            </a:r>
            <a:endParaRPr lang="en-US" sz="1800" b="1" dirty="0" smtClean="0">
              <a:solidFill>
                <a:srgbClr val="990000"/>
              </a:solidFill>
            </a:endParaRPr>
          </a:p>
          <a:p>
            <a:pPr eaLnBrk="0" hangingPunct="0"/>
            <a:r>
              <a:rPr lang="ru-RU" sz="1800" b="1" dirty="0" smtClean="0">
                <a:solidFill>
                  <a:srgbClr val="990000"/>
                </a:solidFill>
              </a:rPr>
              <a:t>Аналогичный </a:t>
            </a:r>
            <a:r>
              <a:rPr lang="en-US" sz="1800" b="1" dirty="0" smtClean="0">
                <a:solidFill>
                  <a:srgbClr val="990000"/>
                </a:solidFill>
              </a:rPr>
              <a:t>HV9961</a:t>
            </a:r>
            <a:endParaRPr lang="en-US" sz="1800" b="1" dirty="0">
              <a:solidFill>
                <a:srgbClr val="990000"/>
              </a:solidFill>
            </a:endParaRPr>
          </a:p>
        </p:txBody>
      </p: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381000" y="4572000"/>
            <a:ext cx="17526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800" b="1" dirty="0">
                <a:solidFill>
                  <a:schemeClr val="bg1"/>
                </a:solidFill>
              </a:rPr>
              <a:t>Защита от К</a:t>
            </a:r>
            <a:r>
              <a:rPr lang="en-US" sz="1800" b="1" dirty="0">
                <a:solidFill>
                  <a:schemeClr val="bg1"/>
                </a:solidFill>
              </a:rPr>
              <a:t>/</a:t>
            </a:r>
            <a:r>
              <a:rPr lang="ru-RU" sz="1800" b="1" dirty="0">
                <a:solidFill>
                  <a:schemeClr val="bg1"/>
                </a:solidFill>
              </a:rPr>
              <a:t>З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209" name="Line 28"/>
          <p:cNvSpPr>
            <a:spLocks noChangeShapeType="1"/>
          </p:cNvSpPr>
          <p:nvPr/>
        </p:nvSpPr>
        <p:spPr bwMode="auto">
          <a:xfrm>
            <a:off x="2133600" y="4800600"/>
            <a:ext cx="558800" cy="2201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24"/>
          <p:cNvSpPr txBox="1">
            <a:spLocks noChangeArrowheads="1"/>
          </p:cNvSpPr>
          <p:nvPr/>
        </p:nvSpPr>
        <p:spPr bwMode="auto">
          <a:xfrm>
            <a:off x="838200" y="5562600"/>
            <a:ext cx="2362200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>
                <a:solidFill>
                  <a:schemeClr val="accent1"/>
                </a:solidFill>
              </a:rPr>
              <a:t>Таймер разомкнутого </a:t>
            </a:r>
            <a:r>
              <a:rPr lang="ru-RU" sz="1800" b="1" dirty="0" smtClean="0">
                <a:solidFill>
                  <a:schemeClr val="accent1"/>
                </a:solidFill>
              </a:rPr>
              <a:t>состояния ключа </a:t>
            </a:r>
          </a:p>
          <a:p>
            <a:pPr eaLnBrk="0" hangingPunct="0"/>
            <a:r>
              <a:rPr lang="ru-RU" sz="1800" b="1" dirty="0" smtClean="0">
                <a:solidFill>
                  <a:schemeClr val="accent1"/>
                </a:solidFill>
              </a:rPr>
              <a:t>и </a:t>
            </a:r>
            <a:r>
              <a:rPr lang="ru-RU" sz="1800" b="1" dirty="0">
                <a:solidFill>
                  <a:schemeClr val="accent1"/>
                </a:solidFill>
              </a:rPr>
              <a:t>«икающего» режима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211" name="Line 28"/>
          <p:cNvSpPr>
            <a:spLocks noChangeShapeType="1"/>
          </p:cNvSpPr>
          <p:nvPr/>
        </p:nvSpPr>
        <p:spPr bwMode="auto">
          <a:xfrm flipV="1">
            <a:off x="2667000" y="5665894"/>
            <a:ext cx="914400" cy="43010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Упрощенная блок-диаграмма </a:t>
            </a:r>
            <a:r>
              <a:rPr lang="en-US" dirty="0" smtClean="0"/>
              <a:t>HV9967</a:t>
            </a:r>
            <a:endParaRPr lang="en-US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81800" y="2514600"/>
            <a:ext cx="1752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60</a:t>
            </a:r>
            <a:r>
              <a:rPr lang="ru-RU" sz="1800" b="1" dirty="0" smtClean="0">
                <a:solidFill>
                  <a:srgbClr val="FF0000"/>
                </a:solidFill>
              </a:rPr>
              <a:t>В 0,8</a:t>
            </a:r>
            <a:r>
              <a:rPr lang="ru-RU" sz="1800" b="1" dirty="0" smtClean="0">
                <a:solidFill>
                  <a:srgbClr val="FF0000"/>
                </a:solidFill>
                <a:sym typeface="Symbol"/>
              </a:rPr>
              <a:t>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MOSFET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6197600" y="2819400"/>
            <a:ext cx="584200" cy="2506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553200" y="1066800"/>
            <a:ext cx="17526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chemeClr val="tx2"/>
                </a:solidFill>
              </a:rPr>
              <a:t>Регулятор 5В с защитой от низкого напряжения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5969000" y="1828800"/>
            <a:ext cx="584200" cy="25061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352800" y="1447800"/>
            <a:ext cx="838200" cy="1371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2057400" y="914400"/>
            <a:ext cx="1600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9900"/>
                </a:solidFill>
              </a:rPr>
              <a:t>Защита от перегрева</a:t>
            </a:r>
            <a:endParaRPr lang="en-US" sz="1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066800" y="1295400"/>
            <a:ext cx="6553200" cy="487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1219200" y="1524000"/>
          <a:ext cx="6316080" cy="44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Visio" r:id="rId3" imgW="3673983" imgH="2566035" progId="Visio.Drawing.11">
                  <p:embed/>
                </p:oleObj>
              </mc:Choice>
              <mc:Fallback>
                <p:oleObj name="Visio" r:id="rId3" imgW="3673983" imgH="2566035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6316080" cy="44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619375" y="2565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576263"/>
          </a:xfrm>
        </p:spPr>
        <p:txBody>
          <a:bodyPr anchor="b">
            <a:spAutoFit/>
          </a:bodyPr>
          <a:lstStyle/>
          <a:p>
            <a:pPr algn="ctr"/>
            <a:r>
              <a:rPr lang="en-US" smtClean="0"/>
              <a:t>HV9967: </a:t>
            </a:r>
            <a:r>
              <a:rPr lang="ru-RU" smtClean="0"/>
              <a:t>Каскодное соединение с</a:t>
            </a:r>
            <a:r>
              <a:rPr lang="en-US" smtClean="0"/>
              <a:t> DN2450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605213" y="34496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967163" y="3413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3" name="Line 23"/>
          <p:cNvSpPr>
            <a:spLocks noChangeShapeType="1"/>
          </p:cNvSpPr>
          <p:nvPr/>
        </p:nvSpPr>
        <p:spPr bwMode="auto">
          <a:xfrm flipH="1" flipV="1">
            <a:off x="4876800" y="4313238"/>
            <a:ext cx="533400" cy="2587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5486400" y="4114800"/>
            <a:ext cx="34290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FF3300"/>
                </a:solidFill>
              </a:rPr>
              <a:t>Новый полевой транзистор с обеднением затвора</a:t>
            </a:r>
            <a:r>
              <a:rPr lang="en-US" sz="2000" dirty="0">
                <a:solidFill>
                  <a:srgbClr val="FF3300"/>
                </a:solidFill>
              </a:rPr>
              <a:t> DN2450 7</a:t>
            </a:r>
            <a:r>
              <a:rPr lang="en-US" sz="2000" dirty="0">
                <a:solidFill>
                  <a:srgbClr val="FF3300"/>
                </a:solidFill>
                <a:sym typeface="Symbol" pitchFamily="18" charset="2"/>
              </a:rPr>
              <a:t> 500</a:t>
            </a:r>
            <a:r>
              <a:rPr lang="ru-RU" sz="2000" dirty="0">
                <a:solidFill>
                  <a:srgbClr val="FF3300"/>
                </a:solidFill>
                <a:sym typeface="Symbol" pitchFamily="18" charset="2"/>
              </a:rPr>
              <a:t>В</a:t>
            </a:r>
            <a:r>
              <a:rPr lang="en-US" sz="2000" dirty="0">
                <a:solidFill>
                  <a:srgbClr val="FF3300"/>
                </a:solidFill>
                <a:sym typeface="Symbol" pitchFamily="18" charset="2"/>
              </a:rPr>
              <a:t> SOT-89 (DPAK </a:t>
            </a:r>
            <a:r>
              <a:rPr lang="ru-RU" sz="2000" dirty="0">
                <a:solidFill>
                  <a:srgbClr val="FF3300"/>
                </a:solidFill>
                <a:sym typeface="Symbol" pitchFamily="18" charset="2"/>
              </a:rPr>
              <a:t>по запросу</a:t>
            </a:r>
            <a:r>
              <a:rPr lang="en-US" sz="2000" dirty="0" smtClean="0">
                <a:solidFill>
                  <a:srgbClr val="FF3300"/>
                </a:solidFill>
                <a:sym typeface="Symbol" pitchFamily="18" charset="2"/>
              </a:rPr>
              <a:t>)</a:t>
            </a:r>
            <a:r>
              <a:rPr lang="ru-RU" sz="2000" dirty="0" smtClean="0">
                <a:solidFill>
                  <a:srgbClr val="FF3300"/>
                </a:solidFill>
                <a:sym typeface="Symbol" pitchFamily="18" charset="2"/>
              </a:rPr>
              <a:t> специализирован для </a:t>
            </a:r>
            <a:r>
              <a:rPr lang="en-US" sz="2000" dirty="0">
                <a:solidFill>
                  <a:srgbClr val="FF3300"/>
                </a:solidFill>
                <a:sym typeface="Symbol" pitchFamily="18" charset="2"/>
              </a:rPr>
              <a:t>HV9967.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582613"/>
          </a:xfrm>
        </p:spPr>
        <p:txBody>
          <a:bodyPr anchor="b">
            <a:spAutoFit/>
          </a:bodyPr>
          <a:lstStyle/>
          <a:p>
            <a:pPr algn="ctr"/>
            <a:r>
              <a:rPr lang="ru-RU" dirty="0" smtClean="0"/>
              <a:t>Управление </a:t>
            </a:r>
            <a:r>
              <a:rPr lang="en-US" dirty="0" smtClean="0"/>
              <a:t>Q1 </a:t>
            </a:r>
            <a:r>
              <a:rPr lang="ru-RU" dirty="0" smtClean="0"/>
              <a:t>по истоку</a:t>
            </a:r>
            <a:endParaRPr lang="en-US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60" name="Picture 59" descr="HV9967-DN.tif"/>
          <p:cNvPicPr>
            <a:picLocks noChangeAspect="1"/>
          </p:cNvPicPr>
          <p:nvPr/>
        </p:nvPicPr>
        <p:blipFill>
          <a:blip r:embed="rId2"/>
          <a:srcRect t="6008" b="3295"/>
          <a:stretch>
            <a:fillRect/>
          </a:stretch>
        </p:blipFill>
        <p:spPr>
          <a:xfrm>
            <a:off x="685800" y="1295400"/>
            <a:ext cx="7635957" cy="519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582613"/>
          </a:xfrm>
        </p:spPr>
        <p:txBody>
          <a:bodyPr anchor="b">
            <a:spAutoFit/>
          </a:bodyPr>
          <a:lstStyle/>
          <a:p>
            <a:pPr algn="ctr"/>
            <a:r>
              <a:rPr lang="ru-RU" dirty="0" smtClean="0"/>
              <a:t>Стабилизация тока светодиодов</a:t>
            </a:r>
            <a:endParaRPr lang="en-US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42008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4606925" cy="279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9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86200"/>
            <a:ext cx="477316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Oval 47"/>
          <p:cNvSpPr/>
          <p:nvPr/>
        </p:nvSpPr>
        <p:spPr bwMode="auto">
          <a:xfrm>
            <a:off x="1371600" y="1600200"/>
            <a:ext cx="685800" cy="1371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rot="16200000" flipV="1">
            <a:off x="989016" y="3732215"/>
            <a:ext cx="1600198" cy="7937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4419600" y="4419600"/>
            <a:ext cx="609600" cy="914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3200400" y="4953000"/>
            <a:ext cx="1219200" cy="762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1676400" y="4572000"/>
            <a:ext cx="1600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FF3300"/>
                </a:solidFill>
              </a:rPr>
              <a:t>Режим «икающей» защиты</a:t>
            </a:r>
            <a:endParaRPr lang="en-US" sz="2000" dirty="0">
              <a:solidFill>
                <a:srgbClr val="FF33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52400" y="1295400"/>
            <a:ext cx="88392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619375" y="2565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1543"/>
          </a:xfrm>
        </p:spPr>
        <p:txBody>
          <a:bodyPr anchor="b">
            <a:spAutoFit/>
          </a:bodyPr>
          <a:lstStyle/>
          <a:p>
            <a:pPr algn="ctr"/>
            <a:r>
              <a:rPr lang="en-US" sz="2800" dirty="0" smtClean="0"/>
              <a:t>HV9967: </a:t>
            </a:r>
            <a:r>
              <a:rPr lang="ru-RU" sz="2800" dirty="0" smtClean="0"/>
              <a:t>Квадратичный понижающий преобразователь</a:t>
            </a:r>
            <a:endParaRPr lang="en-US" sz="2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605213" y="3449638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304800" y="1371600"/>
          <a:ext cx="864325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Visio" r:id="rId3" imgW="7667244" imgH="1357503" progId="Visio.Drawing.11">
                  <p:embed/>
                </p:oleObj>
              </mc:Choice>
              <mc:Fallback>
                <p:oleObj name="Visio" r:id="rId3" imgW="7667244" imgH="1357503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643257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57200" y="3276600"/>
            <a:ext cx="8305800" cy="2862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  <a:sym typeface="Symbol" pitchFamily="18" charset="2"/>
              </a:rPr>
              <a:t>HV9967</a:t>
            </a:r>
            <a:r>
              <a:rPr lang="ru-RU" sz="2000" dirty="0" smtClean="0">
                <a:solidFill>
                  <a:srgbClr val="003399"/>
                </a:solidFill>
                <a:sym typeface="Symbol" pitchFamily="18" charset="2"/>
              </a:rPr>
              <a:t> не требует внешнего источника питания </a:t>
            </a:r>
            <a:r>
              <a:rPr lang="en-US" sz="2000" dirty="0" smtClean="0">
                <a:solidFill>
                  <a:srgbClr val="003399"/>
                </a:solidFill>
                <a:sym typeface="Symbol" pitchFamily="18" charset="2"/>
              </a:rPr>
              <a:t>VDD </a:t>
            </a:r>
            <a:r>
              <a:rPr lang="ru-RU" sz="2000" dirty="0" smtClean="0">
                <a:solidFill>
                  <a:srgbClr val="003399"/>
                </a:solidFill>
                <a:sym typeface="Symbol" pitchFamily="18" charset="2"/>
              </a:rPr>
              <a:t>и может быть использован под «плавающим» потенциалом;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endParaRPr lang="en-US" sz="2000" dirty="0" smtClean="0">
              <a:solidFill>
                <a:srgbClr val="003399"/>
              </a:solidFill>
              <a:sym typeface="Symbol" pitchFamily="18" charset="2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99"/>
                </a:solidFill>
                <a:sym typeface="Symbol" pitchFamily="18" charset="2"/>
              </a:rPr>
              <a:t>Квадратичный понижающий преобразователь обеспечивает высокий коэффициент преобразования напряжения </a:t>
            </a:r>
            <a:r>
              <a:rPr lang="en-US" sz="2000" dirty="0" smtClean="0">
                <a:solidFill>
                  <a:srgbClr val="003399"/>
                </a:solidFill>
                <a:sym typeface="Symbol" pitchFamily="18" charset="2"/>
              </a:rPr>
              <a:t>m=V</a:t>
            </a:r>
            <a:r>
              <a:rPr lang="en-US" sz="2000" baseline="-25000" dirty="0" smtClean="0">
                <a:solidFill>
                  <a:srgbClr val="003399"/>
                </a:solidFill>
                <a:sym typeface="Symbol" pitchFamily="18" charset="2"/>
              </a:rPr>
              <a:t>OUT</a:t>
            </a:r>
            <a:r>
              <a:rPr lang="en-US" sz="2000" dirty="0" smtClean="0">
                <a:solidFill>
                  <a:srgbClr val="003399"/>
                </a:solidFill>
                <a:sym typeface="Symbol" pitchFamily="18" charset="2"/>
              </a:rPr>
              <a:t>/V</a:t>
            </a:r>
            <a:r>
              <a:rPr lang="en-US" sz="2000" baseline="-25000" dirty="0" smtClean="0">
                <a:solidFill>
                  <a:srgbClr val="003399"/>
                </a:solidFill>
                <a:sym typeface="Symbol" pitchFamily="18" charset="2"/>
              </a:rPr>
              <a:t>IN</a:t>
            </a:r>
            <a:r>
              <a:rPr lang="ru-RU" sz="2000" dirty="0" smtClean="0">
                <a:solidFill>
                  <a:srgbClr val="003399"/>
                </a:solidFill>
                <a:sym typeface="Symbol" pitchFamily="18" charset="2"/>
              </a:rPr>
              <a:t> (например возможно включение1 светодиода 3В</a:t>
            </a:r>
            <a:r>
              <a:rPr lang="en-US" sz="2000" dirty="0" smtClean="0">
                <a:solidFill>
                  <a:srgbClr val="003399"/>
                </a:solidFill>
                <a:sym typeface="Symbol" pitchFamily="18" charset="2"/>
              </a:rPr>
              <a:t>/</a:t>
            </a:r>
            <a:r>
              <a:rPr lang="ru-RU" sz="2000" dirty="0" smtClean="0">
                <a:solidFill>
                  <a:srgbClr val="003399"/>
                </a:solidFill>
                <a:sym typeface="Symbol" pitchFamily="18" charset="2"/>
              </a:rPr>
              <a:t>350</a:t>
            </a:r>
            <a:r>
              <a:rPr lang="en-US" sz="2000" dirty="0" err="1" smtClean="0">
                <a:solidFill>
                  <a:srgbClr val="003399"/>
                </a:solidFill>
                <a:sym typeface="Symbol" pitchFamily="18" charset="2"/>
              </a:rPr>
              <a:t>mA</a:t>
            </a:r>
            <a:r>
              <a:rPr lang="en-US" sz="20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sym typeface="Symbol" pitchFamily="18" charset="2"/>
              </a:rPr>
              <a:t> от сети).</a:t>
            </a:r>
            <a:endParaRPr lang="en-US" sz="2000" dirty="0">
              <a:solidFill>
                <a:srgbClr val="003399"/>
              </a:solidFill>
              <a:sym typeface="Symbol" pitchFamily="18" charset="2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endParaRPr lang="en-US" sz="2000" dirty="0" smtClean="0">
              <a:solidFill>
                <a:srgbClr val="FF3300"/>
              </a:solidFill>
              <a:sym typeface="Symbol" pitchFamily="18" charset="2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>
              <a:solidFill>
                <a:srgbClr val="FF33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20655"/>
          </a:xfrm>
        </p:spPr>
        <p:txBody>
          <a:bodyPr anchor="b">
            <a:spAutoFit/>
          </a:bodyPr>
          <a:lstStyle/>
          <a:p>
            <a:pPr algn="ctr"/>
            <a:r>
              <a:rPr lang="ru-RU" sz="2800" dirty="0" smtClean="0"/>
              <a:t>Напряжение на входе (</a:t>
            </a:r>
            <a:r>
              <a:rPr lang="en-US" sz="2800" dirty="0" err="1" smtClean="0"/>
              <a:t>Vd</a:t>
            </a:r>
            <a:r>
              <a:rPr lang="en-US" sz="2800" dirty="0" smtClean="0"/>
              <a:t>) </a:t>
            </a:r>
            <a:r>
              <a:rPr lang="ru-RU" sz="2800" dirty="0" smtClean="0"/>
              <a:t>и выходе (</a:t>
            </a:r>
            <a:r>
              <a:rPr lang="en-US" sz="2800" dirty="0" smtClean="0"/>
              <a:t>GND)</a:t>
            </a:r>
            <a:r>
              <a:rPr lang="ru-RU" sz="2800" dirty="0" smtClean="0"/>
              <a:t> ключа</a:t>
            </a:r>
            <a:endParaRPr lang="en-US" sz="2800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4" name="Picture 13" descr="HV9967-DN3.tif"/>
          <p:cNvPicPr>
            <a:picLocks noChangeAspect="1"/>
          </p:cNvPicPr>
          <p:nvPr/>
        </p:nvPicPr>
        <p:blipFill>
          <a:blip r:embed="rId2"/>
          <a:srcRect t="5972" b="3056"/>
          <a:stretch>
            <a:fillRect/>
          </a:stretch>
        </p:blipFill>
        <p:spPr>
          <a:xfrm>
            <a:off x="990600" y="1752600"/>
            <a:ext cx="7175597" cy="4895850"/>
          </a:xfrm>
          <a:prstGeom prst="rect">
            <a:avLst/>
          </a:prstGeom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143000" y="1219200"/>
            <a:ext cx="4191000" cy="46166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  <a:sym typeface="Symbol" pitchFamily="18" charset="2"/>
              </a:rPr>
              <a:t>IN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=100B</a:t>
            </a:r>
            <a:r>
              <a:rPr lang="ru-RU" sz="2400" b="1" dirty="0" smtClean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=3</a:t>
            </a:r>
            <a:r>
              <a:rPr lang="ru-RU" sz="2400" b="1" dirty="0" smtClean="0">
                <a:solidFill>
                  <a:schemeClr val="tx2"/>
                </a:solidFill>
                <a:sym typeface="Symbol" pitchFamily="18" charset="2"/>
              </a:rPr>
              <a:t>В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/300</a:t>
            </a:r>
            <a:r>
              <a:rPr lang="ru-RU" sz="2400" b="1" dirty="0" smtClean="0">
                <a:solidFill>
                  <a:schemeClr val="tx2"/>
                </a:solidFill>
                <a:sym typeface="Symbol" pitchFamily="18" charset="2"/>
              </a:rPr>
              <a:t>м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A</a:t>
            </a:r>
            <a:endParaRPr lang="en-US" sz="2400" b="1" dirty="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9967-DN2.tif"/>
          <p:cNvPicPr>
            <a:picLocks noChangeAspect="1"/>
          </p:cNvPicPr>
          <p:nvPr/>
        </p:nvPicPr>
        <p:blipFill>
          <a:blip r:embed="rId2"/>
          <a:srcRect t="5972" b="3194"/>
          <a:stretch>
            <a:fillRect/>
          </a:stretch>
        </p:blipFill>
        <p:spPr>
          <a:xfrm>
            <a:off x="990600" y="1828800"/>
            <a:ext cx="7010400" cy="4775835"/>
          </a:xfrm>
          <a:prstGeom prst="rect">
            <a:avLst/>
          </a:prstGeom>
        </p:spPr>
      </p:pic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20655"/>
          </a:xfrm>
        </p:spPr>
        <p:txBody>
          <a:bodyPr anchor="b">
            <a:spAutoFit/>
          </a:bodyPr>
          <a:lstStyle/>
          <a:p>
            <a:pPr algn="ctr"/>
            <a:r>
              <a:rPr lang="ru-RU" sz="2800" dirty="0" smtClean="0"/>
              <a:t>Напряжение на входе (</a:t>
            </a:r>
            <a:r>
              <a:rPr lang="en-US" sz="2800" dirty="0" err="1" smtClean="0"/>
              <a:t>Vd</a:t>
            </a:r>
            <a:r>
              <a:rPr lang="en-US" sz="2800" dirty="0" smtClean="0"/>
              <a:t>) </a:t>
            </a:r>
            <a:r>
              <a:rPr lang="ru-RU" sz="2800" dirty="0" smtClean="0"/>
              <a:t>и выходе (</a:t>
            </a:r>
            <a:r>
              <a:rPr lang="en-US" sz="2800" dirty="0" smtClean="0"/>
              <a:t>GND)</a:t>
            </a:r>
            <a:r>
              <a:rPr lang="ru-RU" sz="2800" dirty="0" smtClean="0"/>
              <a:t> ключа</a:t>
            </a:r>
            <a:endParaRPr lang="en-US" sz="2800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143000" y="1219200"/>
            <a:ext cx="4191000" cy="46166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  <a:sym typeface="Symbol" pitchFamily="18" charset="2"/>
              </a:rPr>
              <a:t>IN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=</a:t>
            </a:r>
            <a:r>
              <a:rPr lang="ru-RU" sz="2400" b="1" dirty="0" smtClean="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00B</a:t>
            </a:r>
            <a:r>
              <a:rPr lang="ru-RU" sz="2400" b="1" dirty="0" smtClean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=3</a:t>
            </a:r>
            <a:r>
              <a:rPr lang="ru-RU" sz="2400" b="1" dirty="0" smtClean="0">
                <a:solidFill>
                  <a:schemeClr val="tx2"/>
                </a:solidFill>
                <a:sym typeface="Symbol" pitchFamily="18" charset="2"/>
              </a:rPr>
              <a:t>В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/300</a:t>
            </a:r>
            <a:r>
              <a:rPr lang="ru-RU" sz="2400" b="1" dirty="0" smtClean="0">
                <a:solidFill>
                  <a:schemeClr val="tx2"/>
                </a:solidFill>
                <a:sym typeface="Symbol" pitchFamily="18" charset="2"/>
              </a:rPr>
              <a:t>м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A</a:t>
            </a:r>
            <a:endParaRPr lang="en-US" sz="2400" b="1" dirty="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9408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Разброс параметров схемы на </a:t>
            </a:r>
            <a:r>
              <a:rPr lang="en-US" dirty="0" smtClean="0"/>
              <a:t>HV9910B</a:t>
            </a:r>
            <a:endParaRPr lang="en-US" baseline="-25000" dirty="0"/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7591" name="Rectangle 12"/>
          <p:cNvSpPr>
            <a:spLocks noChangeArrowheads="1"/>
          </p:cNvSpPr>
          <p:nvPr/>
        </p:nvSpPr>
        <p:spPr bwMode="auto">
          <a:xfrm>
            <a:off x="457200" y="1300480"/>
            <a:ext cx="8229600" cy="503936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592" name="Rectangle 24"/>
          <p:cNvSpPr>
            <a:spLocks noChangeArrowheads="1"/>
          </p:cNvSpPr>
          <p:nvPr/>
        </p:nvSpPr>
        <p:spPr bwMode="auto">
          <a:xfrm>
            <a:off x="609600" y="1463040"/>
            <a:ext cx="7924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Время разомкнутого состояния ключа:</a:t>
            </a:r>
          </a:p>
        </p:txBody>
      </p:sp>
      <p:sp>
        <p:nvSpPr>
          <p:cNvPr id="67593" name="Rectangle 24"/>
          <p:cNvSpPr>
            <a:spLocks noChangeArrowheads="1"/>
          </p:cNvSpPr>
          <p:nvPr/>
        </p:nvSpPr>
        <p:spPr bwMode="auto">
          <a:xfrm>
            <a:off x="609600" y="4795520"/>
            <a:ext cx="7924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Порог срабатывания </a:t>
            </a:r>
            <a:r>
              <a:rPr lang="en-US">
                <a:solidFill>
                  <a:srgbClr val="000000"/>
                </a:solidFill>
              </a:rPr>
              <a:t>CS: 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675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283200"/>
            <a:ext cx="7962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2032000"/>
            <a:ext cx="7972425" cy="83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6" name="Line 23"/>
          <p:cNvSpPr>
            <a:spLocks noChangeShapeType="1"/>
          </p:cNvSpPr>
          <p:nvPr/>
        </p:nvSpPr>
        <p:spPr bwMode="auto">
          <a:xfrm flipH="1">
            <a:off x="5410200" y="1950720"/>
            <a:ext cx="914400" cy="24384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Rectangle 24"/>
          <p:cNvSpPr>
            <a:spLocks noChangeArrowheads="1"/>
          </p:cNvSpPr>
          <p:nvPr/>
        </p:nvSpPr>
        <p:spPr bwMode="auto">
          <a:xfrm>
            <a:off x="6400800" y="1625601"/>
            <a:ext cx="1447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>
                <a:solidFill>
                  <a:srgbClr val="FF3300"/>
                </a:solidFill>
              </a:rPr>
              <a:t>±20%</a:t>
            </a:r>
            <a:endParaRPr lang="en-US" sz="2800" baseline="-25000" dirty="0">
              <a:solidFill>
                <a:srgbClr val="FF3300"/>
              </a:solidFill>
            </a:endParaRPr>
          </a:p>
        </p:txBody>
      </p:sp>
      <p:sp>
        <p:nvSpPr>
          <p:cNvPr id="67598" name="Oval 21"/>
          <p:cNvSpPr>
            <a:spLocks noChangeArrowheads="1"/>
          </p:cNvSpPr>
          <p:nvPr/>
        </p:nvSpPr>
        <p:spPr bwMode="auto">
          <a:xfrm>
            <a:off x="3886200" y="2194560"/>
            <a:ext cx="1676400" cy="65024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75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3413760"/>
            <a:ext cx="79533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0" name="Rectangle 24"/>
          <p:cNvSpPr>
            <a:spLocks noChangeArrowheads="1"/>
          </p:cNvSpPr>
          <p:nvPr/>
        </p:nvSpPr>
        <p:spPr bwMode="auto">
          <a:xfrm>
            <a:off x="609600" y="2926080"/>
            <a:ext cx="7924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Задержка токочувствительного компаратора </a:t>
            </a:r>
            <a:r>
              <a:rPr lang="en-US">
                <a:solidFill>
                  <a:srgbClr val="000000"/>
                </a:solidFill>
              </a:rPr>
              <a:t>CS</a:t>
            </a:r>
            <a:r>
              <a:rPr lang="ru-RU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7601" name="Oval 23"/>
          <p:cNvSpPr>
            <a:spLocks noChangeArrowheads="1"/>
          </p:cNvSpPr>
          <p:nvPr/>
        </p:nvSpPr>
        <p:spPr bwMode="auto">
          <a:xfrm>
            <a:off x="4876800" y="3332480"/>
            <a:ext cx="1143000" cy="65024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602" name="Line 23"/>
          <p:cNvSpPr>
            <a:spLocks noChangeShapeType="1"/>
          </p:cNvSpPr>
          <p:nvPr/>
        </p:nvSpPr>
        <p:spPr bwMode="auto">
          <a:xfrm flipH="1">
            <a:off x="5943600" y="3124200"/>
            <a:ext cx="1143000" cy="28956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7603" name="Rectangle 24"/>
          <p:cNvSpPr>
            <a:spLocks noChangeArrowheads="1"/>
          </p:cNvSpPr>
          <p:nvPr/>
        </p:nvSpPr>
        <p:spPr bwMode="auto">
          <a:xfrm>
            <a:off x="7086600" y="2743200"/>
            <a:ext cx="2057400" cy="666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aseline="-25000" dirty="0">
                <a:solidFill>
                  <a:srgbClr val="FF3300"/>
                </a:solidFill>
              </a:rPr>
              <a:t>Пренебрежем</a:t>
            </a:r>
          </a:p>
          <a:p>
            <a:pPr eaLnBrk="0" hangingPunct="0"/>
            <a:r>
              <a:rPr lang="ru-RU" sz="2800" baseline="-25000" dirty="0" smtClean="0">
                <a:solidFill>
                  <a:srgbClr val="FF3300"/>
                </a:solidFill>
              </a:rPr>
              <a:t>для </a:t>
            </a:r>
            <a:r>
              <a:rPr lang="ru-RU" sz="2800" baseline="-25000" dirty="0">
                <a:solidFill>
                  <a:srgbClr val="FF3300"/>
                </a:solidFill>
              </a:rPr>
              <a:t>простоты</a:t>
            </a:r>
            <a:endParaRPr lang="en-US" sz="2800" baseline="-25000" dirty="0">
              <a:solidFill>
                <a:srgbClr val="FF3300"/>
              </a:solidFill>
            </a:endParaRPr>
          </a:p>
        </p:txBody>
      </p:sp>
      <p:sp>
        <p:nvSpPr>
          <p:cNvPr id="67604" name="Rectangle 24"/>
          <p:cNvSpPr>
            <a:spLocks noChangeArrowheads="1"/>
          </p:cNvSpPr>
          <p:nvPr/>
        </p:nvSpPr>
        <p:spPr bwMode="auto">
          <a:xfrm>
            <a:off x="609600" y="4145281"/>
            <a:ext cx="792480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Типичный разброс индуктивности:  </a:t>
            </a:r>
            <a:r>
              <a:rPr lang="ru-RU" sz="2800">
                <a:solidFill>
                  <a:srgbClr val="FF3300"/>
                </a:solidFill>
              </a:rPr>
              <a:t>±10%</a:t>
            </a:r>
            <a:endParaRPr lang="en-US" sz="2800" baseline="-25000">
              <a:solidFill>
                <a:srgbClr val="FF3300"/>
              </a:solidFill>
            </a:endParaRP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67605" name="Oval 27"/>
          <p:cNvSpPr>
            <a:spLocks noChangeArrowheads="1"/>
          </p:cNvSpPr>
          <p:nvPr/>
        </p:nvSpPr>
        <p:spPr bwMode="auto">
          <a:xfrm>
            <a:off x="3886200" y="5364480"/>
            <a:ext cx="1600200" cy="48768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606" name="Line 23"/>
          <p:cNvSpPr>
            <a:spLocks noChangeShapeType="1"/>
          </p:cNvSpPr>
          <p:nvPr/>
        </p:nvSpPr>
        <p:spPr bwMode="auto">
          <a:xfrm flipH="1">
            <a:off x="5410200" y="5120640"/>
            <a:ext cx="914400" cy="24384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7607" name="Rectangle 24"/>
          <p:cNvSpPr>
            <a:spLocks noChangeArrowheads="1"/>
          </p:cNvSpPr>
          <p:nvPr/>
        </p:nvSpPr>
        <p:spPr bwMode="auto">
          <a:xfrm>
            <a:off x="6324600" y="4795521"/>
            <a:ext cx="1447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>
                <a:solidFill>
                  <a:srgbClr val="FF3300"/>
                </a:solidFill>
              </a:rPr>
              <a:t>±10%</a:t>
            </a:r>
            <a:endParaRPr lang="en-US" sz="2800" baseline="-25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408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Режимы по постоянному току</a:t>
            </a:r>
            <a:endParaRPr lang="en-US" dirty="0" smtClean="0"/>
          </a:p>
        </p:txBody>
      </p:sp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762000" y="13208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Коэффициент преобразования напряжения: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838200" y="3886200"/>
          <a:ext cx="36337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Equation" r:id="rId4" imgW="2197080" imgH="431640" progId="Equation.3">
                  <p:embed/>
                </p:oleObj>
              </mc:Choice>
              <mc:Fallback>
                <p:oleObj name="Equation" r:id="rId4" imgW="2197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36337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838200" y="5105400"/>
          <a:ext cx="27495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2" name="Equation" r:id="rId6" imgW="1688760" imgH="457200" progId="Equation.3">
                  <p:embed/>
                </p:oleObj>
              </mc:Choice>
              <mc:Fallback>
                <p:oleObj name="Equation" r:id="rId6" imgW="16887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05400"/>
                        <a:ext cx="274955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4267200" y="5105400"/>
          <a:ext cx="36020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Equation" r:id="rId8" imgW="2019240" imgH="431640" progId="Equation.3">
                  <p:embed/>
                </p:oleObj>
              </mc:Choice>
              <mc:Fallback>
                <p:oleObj name="Equation" r:id="rId8" imgW="20192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36020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5867400" y="1143000"/>
          <a:ext cx="150240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Equation" r:id="rId10" imgW="850680" imgH="431640" progId="Equation.3">
                  <p:embed/>
                </p:oleObj>
              </mc:Choice>
              <mc:Fallback>
                <p:oleObj name="Equation" r:id="rId10" imgW="8506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43000"/>
                        <a:ext cx="150240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762000" y="1981200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Предполагаем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=100~400V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=2.8~3.5V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=350mA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942975" y="2438400"/>
          <a:ext cx="31305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Equation" r:id="rId12" imgW="1892160" imgH="507960" progId="Equation.3">
                  <p:embed/>
                </p:oleObj>
              </mc:Choice>
              <mc:Fallback>
                <p:oleObj name="Equation" r:id="rId12" imgW="1892160" imgH="5079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438400"/>
                        <a:ext cx="313055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4829175" y="2438400"/>
          <a:ext cx="31718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Equation" r:id="rId14" imgW="1917360" imgH="507960" progId="Equation.3">
                  <p:embed/>
                </p:oleObj>
              </mc:Choice>
              <mc:Fallback>
                <p:oleObj name="Equation" r:id="rId14" imgW="1917360" imgH="5079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2438400"/>
                        <a:ext cx="317182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" y="3429000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Выбранное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должно превышать: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0" y="4648200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Выбираем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=15µs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Тогда индуктивности дросселей: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8200" y="594360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Дроссель </a:t>
            </a:r>
            <a:r>
              <a:rPr lang="en-US" dirty="0" smtClean="0">
                <a:solidFill>
                  <a:schemeClr val="bg1"/>
                </a:solidFill>
              </a:rPr>
              <a:t>L2 </a:t>
            </a:r>
            <a:r>
              <a:rPr lang="ru-RU" dirty="0" smtClean="0">
                <a:solidFill>
                  <a:schemeClr val="bg1"/>
                </a:solidFill>
              </a:rPr>
              <a:t>должен быть расчитан на ток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1.2·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=0.42A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en-US" dirty="0" smtClean="0">
                <a:solidFill>
                  <a:schemeClr val="bg1"/>
                </a:solidFill>
              </a:rPr>
              <a:t>L1 – </a:t>
            </a:r>
            <a:r>
              <a:rPr lang="ru-RU" dirty="0" smtClean="0">
                <a:solidFill>
                  <a:schemeClr val="bg1"/>
                </a:solidFill>
              </a:rPr>
              <a:t>на ток 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=72mA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Заметим, что насыщение </a:t>
            </a:r>
            <a:r>
              <a:rPr lang="en-US" dirty="0" smtClean="0">
                <a:solidFill>
                  <a:schemeClr val="bg1"/>
                </a:solidFill>
              </a:rPr>
              <a:t>L1 </a:t>
            </a:r>
            <a:r>
              <a:rPr lang="ru-RU" dirty="0" smtClean="0">
                <a:solidFill>
                  <a:schemeClr val="bg1"/>
                </a:solidFill>
              </a:rPr>
              <a:t>не приводит к аварийному режиму ввиду запирания диода </a:t>
            </a:r>
            <a:r>
              <a:rPr lang="en-US" dirty="0" smtClean="0">
                <a:solidFill>
                  <a:schemeClr val="bg1"/>
                </a:solidFill>
              </a:rPr>
              <a:t>D2.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408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Полупроводниковые элементы</a:t>
            </a:r>
            <a:endParaRPr lang="en-US" dirty="0" smtClean="0"/>
          </a:p>
        </p:txBody>
      </p:sp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762000" y="1320800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Диоды D1 и D2 должны быть рассчитаны  на обратное напряжение Vr, равное максимальному входному напряжению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(max)</a:t>
            </a:r>
            <a:r>
              <a:rPr lang="ru-RU" dirty="0" smtClean="0">
                <a:solidFill>
                  <a:schemeClr val="bg1"/>
                </a:solidFill>
              </a:rPr>
              <a:t>. Обратное напряжение на диоде D3 вообще говоря равно напряжению на С1: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838200" y="2362200"/>
          <a:ext cx="32750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Equation" r:id="rId4" imgW="1942920" imgH="291960" progId="Equation.3">
                  <p:embed/>
                </p:oleObj>
              </mc:Choice>
              <mc:Fallback>
                <p:oleObj name="Equation" r:id="rId4" imgW="1942920" imgH="291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3275012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762000" y="2971800"/>
            <a:ext cx="7772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Однако, необходим определенный запас по напряжению на </a:t>
            </a:r>
            <a:r>
              <a:rPr lang="en-US" dirty="0" smtClean="0">
                <a:solidFill>
                  <a:schemeClr val="bg1"/>
                </a:solidFill>
              </a:rPr>
              <a:t>D3</a:t>
            </a:r>
            <a:r>
              <a:rPr lang="ru-RU" dirty="0" smtClean="0">
                <a:solidFill>
                  <a:schemeClr val="bg1"/>
                </a:solidFill>
              </a:rPr>
              <a:t>, связанный с выбросом напряжения на выходе </a:t>
            </a:r>
            <a:r>
              <a:rPr lang="en-US" dirty="0" smtClean="0">
                <a:solidFill>
                  <a:schemeClr val="bg1"/>
                </a:solidFill>
              </a:rPr>
              <a:t>GND U1</a:t>
            </a:r>
            <a:r>
              <a:rPr lang="ru-RU" dirty="0" smtClean="0">
                <a:solidFill>
                  <a:schemeClr val="bg1"/>
                </a:solidFill>
              </a:rPr>
              <a:t> в результате перераспределения заряда между паразитными емкостями по входу и выходу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каскода.</a:t>
            </a:r>
          </a:p>
          <a:p>
            <a:pPr eaLnBrk="0" hangingPunct="0"/>
            <a:endParaRPr lang="ru-RU" dirty="0">
              <a:solidFill>
                <a:schemeClr val="bg1"/>
              </a:solidFill>
            </a:endParaRPr>
          </a:p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Максимальное напряжение </a:t>
            </a:r>
            <a:r>
              <a:rPr lang="en-US" dirty="0" smtClean="0">
                <a:solidFill>
                  <a:schemeClr val="bg1"/>
                </a:solidFill>
              </a:rPr>
              <a:t>Q1 </a:t>
            </a:r>
            <a:r>
              <a:rPr lang="ru-RU" dirty="0" smtClean="0">
                <a:solidFill>
                  <a:schemeClr val="bg1"/>
                </a:solidFill>
              </a:rPr>
              <a:t>в выключенном состоянии </a:t>
            </a:r>
            <a:r>
              <a:rPr lang="en-US" dirty="0" smtClean="0">
                <a:solidFill>
                  <a:schemeClr val="bg1"/>
                </a:solidFill>
              </a:rPr>
              <a:t>HV9967 </a:t>
            </a:r>
            <a:r>
              <a:rPr lang="ru-RU" dirty="0" smtClean="0">
                <a:solidFill>
                  <a:schemeClr val="bg1"/>
                </a:solidFill>
              </a:rPr>
              <a:t>равно: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72" name="Object 12"/>
          <p:cNvGraphicFramePr>
            <a:graphicFrameLocks noChangeAspect="1"/>
          </p:cNvGraphicFramePr>
          <p:nvPr/>
        </p:nvGraphicFramePr>
        <p:xfrm>
          <a:off x="838200" y="5181600"/>
          <a:ext cx="4772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Equation" r:id="rId6" imgW="2831760" imgH="253800" progId="Equation.3">
                  <p:embed/>
                </p:oleObj>
              </mc:Choice>
              <mc:Fallback>
                <p:oleObj name="Equation" r:id="rId6" imgW="2831760" imgH="253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81600"/>
                        <a:ext cx="47720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4343400" y="1066800"/>
            <a:ext cx="41910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20655"/>
          </a:xfrm>
        </p:spPr>
        <p:txBody>
          <a:bodyPr anchor="b">
            <a:spAutoFit/>
          </a:bodyPr>
          <a:lstStyle/>
          <a:p>
            <a:pPr algn="ctr"/>
            <a:r>
              <a:rPr lang="ru-RU" sz="2800" dirty="0" smtClean="0"/>
              <a:t>Эквивалентная схема (без демпфирования)</a:t>
            </a:r>
            <a:endParaRPr lang="en-US" sz="2800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4413739" y="1143000"/>
          <a:ext cx="4206239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Visio" r:id="rId3" imgW="2630805" imgH="1853184" progId="Visio.Drawing.11">
                  <p:embed/>
                </p:oleObj>
              </mc:Choice>
              <mc:Fallback>
                <p:oleObj name="Visio" r:id="rId3" imgW="2630805" imgH="185318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739" y="1143000"/>
                        <a:ext cx="4206239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7010400" y="4495800"/>
          <a:ext cx="1371600" cy="69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Equation" r:id="rId5" imgW="774364" imgH="393529" progId="Equation.3">
                  <p:embed/>
                </p:oleObj>
              </mc:Choice>
              <mc:Fallback>
                <p:oleObj name="Equation" r:id="rId5" imgW="77436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95800"/>
                        <a:ext cx="1371600" cy="694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 rot="16200000" flipV="1">
            <a:off x="6553200" y="4267200"/>
            <a:ext cx="381000" cy="3810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800600" y="3124200"/>
            <a:ext cx="3200400" cy="1143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457200" y="1981200"/>
          <a:ext cx="2057400" cy="96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Equation" r:id="rId7" imgW="1308100" imgH="609600" progId="Equation.3">
                  <p:embed/>
                </p:oleObj>
              </mc:Choice>
              <mc:Fallback>
                <p:oleObj name="Equation" r:id="rId7" imgW="1308100" imgH="60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2057400" cy="961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381000" y="12192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Передаточная функция разомкнутой петли: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457200" y="32004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Коэффициент по постоянному напряжению равен: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533400" y="3962400"/>
          <a:ext cx="857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" name="Equation" r:id="rId9" imgW="545760" imgH="203040" progId="Equation.3">
                  <p:embed/>
                </p:oleObj>
              </mc:Choice>
              <mc:Fallback>
                <p:oleObj name="Equation" r:id="rId9" imgW="5457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8572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457200" y="4343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езонансный полюс: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533400" y="4876800"/>
          <a:ext cx="16557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Equation" r:id="rId11" imgW="1041120" imgH="291960" progId="Equation.3">
                  <p:embed/>
                </p:oleObj>
              </mc:Choice>
              <mc:Fallback>
                <p:oleObj name="Equation" r:id="rId11" imgW="1041120" imgH="291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1655763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457200" y="5562600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Ноль в правой комплексной полуплоскости (</a:t>
            </a:r>
            <a:r>
              <a:rPr lang="en-US" dirty="0" smtClean="0">
                <a:solidFill>
                  <a:schemeClr val="bg1"/>
                </a:solidFill>
              </a:rPr>
              <a:t>RHPZ)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609600" y="6096000"/>
          <a:ext cx="14144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Equation" r:id="rId13" imgW="863280" imgH="393480" progId="Equation.3">
                  <p:embed/>
                </p:oleObj>
              </mc:Choice>
              <mc:Fallback>
                <p:oleObj name="Equation" r:id="rId13" imgW="8632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0"/>
                        <a:ext cx="141446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2"/>
          <a:srcRect l="3045" t="4183" r="2815" b="5338"/>
          <a:stretch>
            <a:fillRect/>
          </a:stretch>
        </p:blipFill>
        <p:spPr bwMode="auto">
          <a:xfrm>
            <a:off x="1600200" y="3733800"/>
            <a:ext cx="5440009" cy="312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3"/>
          <a:srcRect l="4037" t="4244" r="2088" b="12997"/>
          <a:stretch>
            <a:fillRect/>
          </a:stretch>
        </p:blipFill>
        <p:spPr bwMode="auto">
          <a:xfrm>
            <a:off x="1752600" y="990600"/>
            <a:ext cx="5354333" cy="282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582613"/>
          </a:xfrm>
        </p:spPr>
        <p:txBody>
          <a:bodyPr anchor="b">
            <a:spAutoFit/>
          </a:bodyPr>
          <a:lstStyle/>
          <a:p>
            <a:pPr algn="ctr"/>
            <a:r>
              <a:rPr lang="ru-RU" dirty="0" smtClean="0"/>
              <a:t>ЛАФЧХ без демпфирования</a:t>
            </a:r>
            <a:endParaRPr lang="en-US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2" name="Oval 507"/>
          <p:cNvSpPr>
            <a:spLocks noChangeArrowheads="1"/>
          </p:cNvSpPr>
          <p:nvPr/>
        </p:nvSpPr>
        <p:spPr bwMode="auto">
          <a:xfrm>
            <a:off x="5617369" y="2309019"/>
            <a:ext cx="90488" cy="936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sp>
        <p:nvSpPr>
          <p:cNvPr id="41993" name="Oval 508"/>
          <p:cNvSpPr>
            <a:spLocks noChangeArrowheads="1"/>
          </p:cNvSpPr>
          <p:nvPr/>
        </p:nvSpPr>
        <p:spPr bwMode="auto">
          <a:xfrm>
            <a:off x="5616575" y="5516563"/>
            <a:ext cx="90488" cy="920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sp>
        <p:nvSpPr>
          <p:cNvPr id="41994" name="TextBox 509"/>
          <p:cNvSpPr txBox="1">
            <a:spLocks noChangeArrowheads="1"/>
          </p:cNvSpPr>
          <p:nvPr/>
        </p:nvSpPr>
        <p:spPr bwMode="auto">
          <a:xfrm>
            <a:off x="6940062" y="5197510"/>
            <a:ext cx="676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-180</a:t>
            </a:r>
            <a:r>
              <a:rPr lang="ru-RU" sz="1600" dirty="0">
                <a:solidFill>
                  <a:srgbClr val="FF0000"/>
                </a:solidFill>
                <a:sym typeface="Symbol" pitchFamily="18" charset="2"/>
              </a:rPr>
              <a:t>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995" name="TextBox 510"/>
          <p:cNvSpPr txBox="1">
            <a:spLocks noChangeArrowheads="1"/>
          </p:cNvSpPr>
          <p:nvPr/>
        </p:nvSpPr>
        <p:spPr bwMode="auto">
          <a:xfrm>
            <a:off x="4724400" y="5638800"/>
            <a:ext cx="1715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sym typeface="Symbol" pitchFamily="18" charset="2"/>
              </a:rPr>
              <a:t>Неустойчивость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996" name="TextBox 511"/>
          <p:cNvSpPr txBox="1">
            <a:spLocks noChangeArrowheads="1"/>
          </p:cNvSpPr>
          <p:nvPr/>
        </p:nvSpPr>
        <p:spPr bwMode="auto">
          <a:xfrm>
            <a:off x="5638800" y="2057400"/>
            <a:ext cx="554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sym typeface="Symbol" pitchFamily="18" charset="2"/>
              </a:rPr>
              <a:t>0дБ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6005512" y="2266952"/>
            <a:ext cx="528640" cy="10953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845050" y="1631950"/>
            <a:ext cx="530227" cy="15557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609725"/>
            <a:ext cx="866775" cy="4476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9550" y="1616075"/>
            <a:ext cx="81915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9" name="Oval 507"/>
          <p:cNvSpPr>
            <a:spLocks noChangeArrowheads="1"/>
          </p:cNvSpPr>
          <p:nvPr/>
        </p:nvSpPr>
        <p:spPr bwMode="auto">
          <a:xfrm>
            <a:off x="6148388" y="2594769"/>
            <a:ext cx="90488" cy="936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sp>
        <p:nvSpPr>
          <p:cNvPr id="41" name="Oval 507"/>
          <p:cNvSpPr>
            <a:spLocks noChangeArrowheads="1"/>
          </p:cNvSpPr>
          <p:nvPr/>
        </p:nvSpPr>
        <p:spPr bwMode="auto">
          <a:xfrm>
            <a:off x="5386388" y="1577975"/>
            <a:ext cx="90488" cy="936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cxnSp>
        <p:nvCxnSpPr>
          <p:cNvPr id="44" name="Straight Connector 43"/>
          <p:cNvCxnSpPr/>
          <p:nvPr/>
        </p:nvCxnSpPr>
        <p:spPr bwMode="auto">
          <a:xfrm rot="5400000">
            <a:off x="4140994" y="3948906"/>
            <a:ext cx="3048000" cy="158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V9967-DN4.tif"/>
          <p:cNvPicPr>
            <a:picLocks noChangeAspect="1"/>
          </p:cNvPicPr>
          <p:nvPr/>
        </p:nvPicPr>
        <p:blipFill>
          <a:blip r:embed="rId2"/>
          <a:srcRect t="5972" b="3056"/>
          <a:stretch>
            <a:fillRect/>
          </a:stretch>
        </p:blipFill>
        <p:spPr>
          <a:xfrm>
            <a:off x="914400" y="1371600"/>
            <a:ext cx="7259359" cy="4953000"/>
          </a:xfrm>
          <a:prstGeom prst="rect">
            <a:avLst/>
          </a:prstGeom>
        </p:spPr>
      </p:pic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20655"/>
          </a:xfrm>
        </p:spPr>
        <p:txBody>
          <a:bodyPr anchor="b">
            <a:spAutoFit/>
          </a:bodyPr>
          <a:lstStyle/>
          <a:p>
            <a:pPr algn="ctr"/>
            <a:r>
              <a:rPr lang="ru-RU" sz="2800" dirty="0" smtClean="0"/>
              <a:t>Неустойчивость при низком входном напряжении</a:t>
            </a:r>
            <a:endParaRPr lang="en-US" sz="2800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295400" y="1600200"/>
            <a:ext cx="1600200" cy="46166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="1" baseline="-25000" dirty="0" smtClean="0">
                <a:solidFill>
                  <a:schemeClr val="tx2"/>
                </a:solidFill>
                <a:sym typeface="Symbol" pitchFamily="18" charset="2"/>
              </a:rPr>
              <a:t>IN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=85B</a:t>
            </a:r>
            <a:endParaRPr lang="en-US" sz="2400" b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57600" y="4191000"/>
            <a:ext cx="838200" cy="1524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510"/>
          <p:cNvSpPr txBox="1">
            <a:spLocks noChangeArrowheads="1"/>
          </p:cNvSpPr>
          <p:nvPr/>
        </p:nvSpPr>
        <p:spPr bwMode="auto">
          <a:xfrm>
            <a:off x="2743200" y="3962400"/>
            <a:ext cx="2046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sym typeface="Symbol" pitchFamily="18" charset="2"/>
              </a:rPr>
              <a:t>Напряжение на С1</a:t>
            </a:r>
            <a:endParaRPr lang="en-US" sz="1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4114800" y="1219200"/>
            <a:ext cx="48006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20655"/>
          </a:xfrm>
        </p:spPr>
        <p:txBody>
          <a:bodyPr anchor="b">
            <a:spAutoFit/>
          </a:bodyPr>
          <a:lstStyle/>
          <a:p>
            <a:pPr algn="ctr"/>
            <a:r>
              <a:rPr lang="ru-RU" sz="2800" dirty="0" smtClean="0"/>
              <a:t>Эквивалентная схема (с демпфированием)</a:t>
            </a:r>
            <a:endParaRPr lang="en-US" sz="2800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381000" y="12192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Передаточная функция разомкнутой петли: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457200" y="34290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где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143000" y="3276600"/>
          <a:ext cx="11366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1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11366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457200" y="40386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Полагаем коэф. затухания: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457200" y="5562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Полагаем также: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2679700" y="5543550"/>
          <a:ext cx="10826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Equation" r:id="rId5" imgW="660240" imgH="228600" progId="Equation.3">
                  <p:embed/>
                </p:oleObj>
              </mc:Choice>
              <mc:Fallback>
                <p:oleObj name="Equation" r:id="rId5" imgW="6602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5543550"/>
                        <a:ext cx="108267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4267200" y="1295400"/>
          <a:ext cx="4595446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Visio" r:id="rId7" imgW="3202305" imgH="1853184" progId="Visio.Drawing.11">
                  <p:embed/>
                </p:oleObj>
              </mc:Choice>
              <mc:Fallback>
                <p:oleObj name="Visio" r:id="rId7" imgW="3202305" imgH="1853184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95400"/>
                        <a:ext cx="4595446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42" name="Object 10"/>
          <p:cNvGraphicFramePr>
            <a:graphicFrameLocks noChangeAspect="1"/>
          </p:cNvGraphicFramePr>
          <p:nvPr/>
        </p:nvGraphicFramePr>
        <p:xfrm>
          <a:off x="457200" y="1905000"/>
          <a:ext cx="323668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Equation" r:id="rId9" imgW="2120900" imgH="800100" progId="Equation.3">
                  <p:embed/>
                </p:oleObj>
              </mc:Choice>
              <mc:Fallback>
                <p:oleObj name="Equation" r:id="rId9" imgW="2120900" imgH="800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3236686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44" name="Object 12"/>
          <p:cNvGraphicFramePr>
            <a:graphicFrameLocks noChangeAspect="1"/>
          </p:cNvGraphicFramePr>
          <p:nvPr/>
        </p:nvGraphicFramePr>
        <p:xfrm>
          <a:off x="533400" y="4495800"/>
          <a:ext cx="261187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5" name="Equation" r:id="rId11" imgW="1701800" imgH="444500" progId="Equation.3">
                  <p:embed/>
                </p:oleObj>
              </mc:Choice>
              <mc:Fallback>
                <p:oleObj name="Equation" r:id="rId11" imgW="1701800" imgH="4445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261187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3276600" y="46482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(критическое демпфирование)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457200" y="61722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Тогда: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46" name="Object 14"/>
          <p:cNvGraphicFramePr>
            <a:graphicFrameLocks noChangeAspect="1"/>
          </p:cNvGraphicFramePr>
          <p:nvPr/>
        </p:nvGraphicFramePr>
        <p:xfrm>
          <a:off x="1447800" y="6019800"/>
          <a:ext cx="2133600" cy="72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6" name="Equation" r:id="rId13" imgW="1333440" imgH="444240" progId="Equation.3">
                  <p:embed/>
                </p:oleObj>
              </mc:Choice>
              <mc:Fallback>
                <p:oleObj name="Equation" r:id="rId13" imgW="1333440" imgH="4442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19800"/>
                        <a:ext cx="2133600" cy="720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48" name="Object 16"/>
          <p:cNvGraphicFramePr>
            <a:graphicFrameLocks noChangeAspect="1"/>
          </p:cNvGraphicFramePr>
          <p:nvPr/>
        </p:nvGraphicFramePr>
        <p:xfrm>
          <a:off x="4038600" y="6019800"/>
          <a:ext cx="23733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7" name="Equation" r:id="rId15" imgW="1549080" imgH="444240" progId="Equation.3">
                  <p:embed/>
                </p:oleObj>
              </mc:Choice>
              <mc:Fallback>
                <p:oleObj name="Equation" r:id="rId15" imgW="1549080" imgH="444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19800"/>
                        <a:ext cx="23733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50" name="Object 18"/>
          <p:cNvGraphicFramePr>
            <a:graphicFrameLocks noChangeAspect="1"/>
          </p:cNvGraphicFramePr>
          <p:nvPr/>
        </p:nvGraphicFramePr>
        <p:xfrm>
          <a:off x="6858000" y="6248400"/>
          <a:ext cx="19542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8" name="Equation" r:id="rId17" imgW="1244520" imgH="203040" progId="Equation.3">
                  <p:embed/>
                </p:oleObj>
              </mc:Choice>
              <mc:Fallback>
                <p:oleObj name="Equation" r:id="rId17" imgW="124452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248400"/>
                        <a:ext cx="19542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582613"/>
          </a:xfrm>
        </p:spPr>
        <p:txBody>
          <a:bodyPr anchor="b">
            <a:spAutoFit/>
          </a:bodyPr>
          <a:lstStyle/>
          <a:p>
            <a:pPr algn="ctr"/>
            <a:r>
              <a:rPr lang="ru-RU" smtClean="0"/>
              <a:t>ЛАФЧХ с демпфированием С1</a:t>
            </a:r>
            <a:endParaRPr lang="en-US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790950" y="3408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89300" y="3408363"/>
            <a:ext cx="9144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095500" y="1889125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2" name="Group 506"/>
          <p:cNvGrpSpPr>
            <a:grpSpLocks/>
          </p:cNvGrpSpPr>
          <p:nvPr/>
        </p:nvGrpSpPr>
        <p:grpSpPr bwMode="auto">
          <a:xfrm>
            <a:off x="1600200" y="1143000"/>
            <a:ext cx="5584825" cy="5638800"/>
            <a:chOff x="1653540" y="1143000"/>
            <a:chExt cx="5273040" cy="5280660"/>
          </a:xfrm>
        </p:grpSpPr>
        <p:pic>
          <p:nvPicPr>
            <p:cNvPr id="41997" name="Picture 503"/>
            <p:cNvPicPr>
              <a:picLocks noChangeAspect="1" noChangeArrowheads="1"/>
            </p:cNvPicPr>
            <p:nvPr/>
          </p:nvPicPr>
          <p:blipFill>
            <a:blip r:embed="rId2"/>
            <a:srcRect l="2820" t="5641" r="2695" b="11795"/>
            <a:stretch>
              <a:fillRect/>
            </a:stretch>
          </p:blipFill>
          <p:spPr bwMode="auto">
            <a:xfrm>
              <a:off x="1752600" y="1143000"/>
              <a:ext cx="51054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504"/>
            <p:cNvPicPr>
              <a:picLocks noChangeAspect="1" noChangeArrowheads="1"/>
            </p:cNvPicPr>
            <p:nvPr/>
          </p:nvPicPr>
          <p:blipFill>
            <a:blip r:embed="rId3"/>
            <a:srcRect l="2817" t="4712" r="1408" b="5762"/>
            <a:stretch>
              <a:fillRect/>
            </a:stretch>
          </p:blipFill>
          <p:spPr bwMode="auto">
            <a:xfrm>
              <a:off x="1653540" y="3528060"/>
              <a:ext cx="527304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2" name="Oval 507"/>
          <p:cNvSpPr>
            <a:spLocks noChangeArrowheads="1"/>
          </p:cNvSpPr>
          <p:nvPr/>
        </p:nvSpPr>
        <p:spPr bwMode="auto">
          <a:xfrm>
            <a:off x="5343525" y="1849438"/>
            <a:ext cx="90488" cy="936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sp>
        <p:nvSpPr>
          <p:cNvPr id="41993" name="Oval 508"/>
          <p:cNvSpPr>
            <a:spLocks noChangeArrowheads="1"/>
          </p:cNvSpPr>
          <p:nvPr/>
        </p:nvSpPr>
        <p:spPr bwMode="auto">
          <a:xfrm>
            <a:off x="5343525" y="5014913"/>
            <a:ext cx="90488" cy="920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spcBef>
                <a:spcPct val="20000"/>
              </a:spcBef>
              <a:buSzPct val="100000"/>
            </a:pPr>
            <a:endParaRPr lang="en-US"/>
          </a:p>
        </p:txBody>
      </p:sp>
      <p:sp>
        <p:nvSpPr>
          <p:cNvPr id="41994" name="TextBox 509"/>
          <p:cNvSpPr txBox="1">
            <a:spLocks noChangeArrowheads="1"/>
          </p:cNvSpPr>
          <p:nvPr/>
        </p:nvSpPr>
        <p:spPr bwMode="auto">
          <a:xfrm>
            <a:off x="6978650" y="5156200"/>
            <a:ext cx="676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-180</a:t>
            </a:r>
            <a:r>
              <a:rPr lang="ru-RU" sz="1600">
                <a:solidFill>
                  <a:srgbClr val="FF0000"/>
                </a:solidFill>
                <a:sym typeface="Symbol" pitchFamily="18" charset="2"/>
              </a:rPr>
              <a:t>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1995" name="TextBox 510"/>
          <p:cNvSpPr txBox="1">
            <a:spLocks noChangeArrowheads="1"/>
          </p:cNvSpPr>
          <p:nvPr/>
        </p:nvSpPr>
        <p:spPr bwMode="auto">
          <a:xfrm>
            <a:off x="5410200" y="4800600"/>
            <a:ext cx="722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sym typeface="Symbol" pitchFamily="18" charset="2"/>
              </a:rPr>
              <a:t>=45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1996" name="TextBox 511"/>
          <p:cNvSpPr txBox="1">
            <a:spLocks noChangeArrowheads="1"/>
          </p:cNvSpPr>
          <p:nvPr/>
        </p:nvSpPr>
        <p:spPr bwMode="auto">
          <a:xfrm>
            <a:off x="5486400" y="1676400"/>
            <a:ext cx="554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sym typeface="Symbol" pitchFamily="18" charset="2"/>
              </a:rPr>
              <a:t>0дБ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48225" y="1943100"/>
            <a:ext cx="500063" cy="26193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974433" y="2097883"/>
            <a:ext cx="547686" cy="28574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981200"/>
            <a:ext cx="866775" cy="4476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14600"/>
            <a:ext cx="81915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812800"/>
            <a:ext cx="9144000" cy="3693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8" name="Text Box 868"/>
          <p:cNvSpPr txBox="1">
            <a:spLocks noChangeArrowheads="1"/>
          </p:cNvSpPr>
          <p:nvPr/>
        </p:nvSpPr>
        <p:spPr bwMode="auto">
          <a:xfrm>
            <a:off x="762000" y="1295400"/>
            <a:ext cx="7924800" cy="4998804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ПРЕДЕЛЬНАЯ ПРОСТОТА 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СХЕМНОГО 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РЕШЕНИЯ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 ВЫСОКАЯ ТОЧНОСТЬ СТАБИЛИЗАЦИИ ТОКА</a:t>
            </a:r>
            <a:r>
              <a:rPr lang="en-US" sz="22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ru-RU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</a:rPr>
              <a:t>МНОГООБРАЗИЕ СХЕМ ПРИМЕНЕНИЯ: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2"/>
                </a:solidFill>
              </a:rPr>
              <a:t>Низковольтный (60В) понижающий преобразователь;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Каскодное соединение с </a:t>
            </a:r>
            <a:r>
              <a:rPr lang="en-US" sz="2200" dirty="0" smtClean="0">
                <a:solidFill>
                  <a:schemeClr val="tx2"/>
                </a:solidFill>
                <a:latin typeface="Arial" charset="0"/>
              </a:rPr>
              <a:t>DN2450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 до 500В;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2"/>
                </a:solidFill>
              </a:rPr>
              <a:t>Квадратичный конвертер</a:t>
            </a:r>
            <a:endParaRPr lang="ru-RU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ЗАЩИТА ОТ ПЕРЕГРЕВА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ЗАЩИТА ОТ КОРОТКОГО ЗАМЫКАНИЯ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ШИМ РЕГУЛИРОВКА 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ТОКА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</a:rPr>
              <a:t>МИНИАТЮРНЫЙ КОРПУС </a:t>
            </a:r>
            <a:r>
              <a:rPr lang="en-US" sz="2200" dirty="0" smtClean="0">
                <a:solidFill>
                  <a:schemeClr val="tx2"/>
                </a:solidFill>
              </a:rPr>
              <a:t>MSOP-8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 </a:t>
            </a:r>
            <a:r>
              <a:rPr lang="en-US" dirty="0" smtClean="0"/>
              <a:t>HV996</a:t>
            </a:r>
            <a:r>
              <a:rPr lang="ru-RU" dirty="0" smtClean="0"/>
              <a:t>7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9408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Точность установки тока для </a:t>
            </a:r>
            <a:r>
              <a:rPr lang="en-US" dirty="0" smtClean="0"/>
              <a:t>HV9910B</a:t>
            </a:r>
            <a:endParaRPr lang="en-US" baseline="-25000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57200" y="1788160"/>
            <a:ext cx="8229600" cy="390144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838200" y="2519680"/>
          <a:ext cx="4051300" cy="82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Equation" r:id="rId3" imgW="2260440" imgH="431640" progId="Equation.3">
                  <p:embed/>
                </p:oleObj>
              </mc:Choice>
              <mc:Fallback>
                <p:oleObj name="Equation" r:id="rId3" imgW="226044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9680"/>
                        <a:ext cx="4051300" cy="826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24"/>
          <p:cNvSpPr>
            <a:spLocks noChangeArrowheads="1"/>
          </p:cNvSpPr>
          <p:nvPr/>
        </p:nvSpPr>
        <p:spPr bwMode="auto">
          <a:xfrm>
            <a:off x="609600" y="1950720"/>
            <a:ext cx="7924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Ток светодиодов:</a:t>
            </a:r>
          </a:p>
        </p:txBody>
      </p:sp>
      <p:sp>
        <p:nvSpPr>
          <p:cNvPr id="6154" name="Rectangle 24"/>
          <p:cNvSpPr>
            <a:spLocks noChangeArrowheads="1"/>
          </p:cNvSpPr>
          <p:nvPr/>
        </p:nvSpPr>
        <p:spPr bwMode="auto">
          <a:xfrm>
            <a:off x="609600" y="4226560"/>
            <a:ext cx="792480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Предполагая </a:t>
            </a:r>
            <a:r>
              <a:rPr lang="ru-RU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= 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O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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40%</a:t>
            </a:r>
            <a:r>
              <a:rPr lang="en-US">
                <a:solidFill>
                  <a:srgbClr val="000000"/>
                </a:solidFill>
              </a:rPr>
              <a:t>, </a:t>
            </a:r>
            <a:endParaRPr lang="ru-RU">
              <a:solidFill>
                <a:srgbClr val="000000"/>
              </a:solidFill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</a:rPr>
              <a:t>получим разброс тока светодиодов:  </a:t>
            </a:r>
            <a:r>
              <a:rPr lang="en-US" sz="3200">
                <a:solidFill>
                  <a:srgbClr val="FF0000"/>
                </a:solidFill>
              </a:rPr>
              <a:t>±</a:t>
            </a:r>
            <a:r>
              <a:rPr lang="ru-RU" sz="3200">
                <a:solidFill>
                  <a:srgbClr val="FF0000"/>
                </a:solidFill>
              </a:rPr>
              <a:t>20</a:t>
            </a:r>
            <a:r>
              <a:rPr lang="en-US" sz="3200">
                <a:solidFill>
                  <a:srgbClr val="FF0000"/>
                </a:solidFill>
              </a:rPr>
              <a:t>%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609600" y="3495040"/>
            <a:ext cx="7924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Типичный разброс токочувствительного резистора:  </a:t>
            </a:r>
            <a:r>
              <a:rPr lang="ru-RU">
                <a:solidFill>
                  <a:srgbClr val="FF3300"/>
                </a:solidFill>
              </a:rPr>
              <a:t>±1%</a:t>
            </a:r>
            <a:endParaRPr lang="en-US" baseline="-25000">
              <a:solidFill>
                <a:srgbClr val="FF3300"/>
              </a:solidFill>
            </a:endParaRP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9408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Срок службы </a:t>
            </a:r>
            <a:r>
              <a:rPr lang="en-US" dirty="0" smtClean="0"/>
              <a:t>vs. </a:t>
            </a:r>
            <a:r>
              <a:rPr lang="ru-RU" dirty="0" smtClean="0"/>
              <a:t>температура кристалла</a:t>
            </a:r>
            <a:endParaRPr lang="en-US" dirty="0"/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06881"/>
            <a:ext cx="6680200" cy="46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616" name="Straight Arrow Connector 15"/>
          <p:cNvCxnSpPr>
            <a:cxnSpLocks noChangeShapeType="1"/>
          </p:cNvCxnSpPr>
          <p:nvPr/>
        </p:nvCxnSpPr>
        <p:spPr bwMode="auto">
          <a:xfrm rot="5400000">
            <a:off x="4591685" y="2639907"/>
            <a:ext cx="487680" cy="304800"/>
          </a:xfrm>
          <a:prstGeom prst="straightConnector1">
            <a:avLst/>
          </a:prstGeom>
          <a:noFill/>
          <a:ln w="127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68617" name="Rectangle 17"/>
          <p:cNvSpPr>
            <a:spLocks noChangeArrowheads="1"/>
          </p:cNvSpPr>
          <p:nvPr/>
        </p:nvSpPr>
        <p:spPr bwMode="auto">
          <a:xfrm>
            <a:off x="6400801" y="3901440"/>
            <a:ext cx="1379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7000 часов</a:t>
            </a:r>
            <a:endParaRPr lang="en-US"/>
          </a:p>
        </p:txBody>
      </p:sp>
      <p:cxnSp>
        <p:nvCxnSpPr>
          <p:cNvPr id="68618" name="Straight Arrow Connector 18"/>
          <p:cNvCxnSpPr>
            <a:cxnSpLocks noChangeShapeType="1"/>
          </p:cNvCxnSpPr>
          <p:nvPr/>
        </p:nvCxnSpPr>
        <p:spPr bwMode="auto">
          <a:xfrm rot="5400000">
            <a:off x="6665067" y="4655080"/>
            <a:ext cx="687493" cy="1555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8619" name="Rectangle 20"/>
          <p:cNvSpPr>
            <a:spLocks noChangeArrowheads="1"/>
          </p:cNvSpPr>
          <p:nvPr/>
        </p:nvSpPr>
        <p:spPr bwMode="auto">
          <a:xfrm>
            <a:off x="4953000" y="2275840"/>
            <a:ext cx="26949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50"/>
                </a:solidFill>
              </a:rPr>
              <a:t>Желательная рабочая </a:t>
            </a:r>
          </a:p>
          <a:p>
            <a:r>
              <a:rPr lang="en-US">
                <a:solidFill>
                  <a:srgbClr val="00B050"/>
                </a:solidFill>
              </a:rPr>
              <a:t>	</a:t>
            </a:r>
            <a:r>
              <a:rPr lang="ru-RU">
                <a:solidFill>
                  <a:srgbClr val="00B050"/>
                </a:solidFill>
              </a:rPr>
              <a:t>точка </a:t>
            </a:r>
            <a:endParaRPr lang="en-US">
              <a:solidFill>
                <a:srgbClr val="00B05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	T</a:t>
            </a:r>
            <a:r>
              <a:rPr lang="en-US" baseline="-25000">
                <a:solidFill>
                  <a:srgbClr val="00B050"/>
                </a:solidFill>
              </a:rPr>
              <a:t>J</a:t>
            </a:r>
            <a:r>
              <a:rPr lang="en-US">
                <a:solidFill>
                  <a:srgbClr val="00B050"/>
                </a:solidFill>
              </a:rPr>
              <a:t>=</a:t>
            </a:r>
            <a:r>
              <a:rPr lang="ru-RU">
                <a:solidFill>
                  <a:srgbClr val="00B050"/>
                </a:solidFill>
              </a:rPr>
              <a:t>125</a:t>
            </a:r>
            <a:r>
              <a:rPr lang="ru-RU">
                <a:solidFill>
                  <a:srgbClr val="00B050"/>
                </a:solidFill>
                <a:sym typeface="Symbol" pitchFamily="18" charset="2"/>
              </a:rPr>
              <a:t>С(</a:t>
            </a:r>
            <a:r>
              <a:rPr lang="en-US">
                <a:solidFill>
                  <a:srgbClr val="00B050"/>
                </a:solidFill>
                <a:sym typeface="Symbol" pitchFamily="18" charset="2"/>
              </a:rPr>
              <a:t>max)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68620" name="Oval 21"/>
          <p:cNvSpPr>
            <a:spLocks noChangeArrowheads="1"/>
          </p:cNvSpPr>
          <p:nvPr/>
        </p:nvSpPr>
        <p:spPr bwMode="auto">
          <a:xfrm>
            <a:off x="4495800" y="3007360"/>
            <a:ext cx="228600" cy="24384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762000" y="1869440"/>
            <a:ext cx="7772400" cy="455168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Влияние температурного сопротивления теплоотвода</a:t>
            </a:r>
            <a:endParaRPr lang="en-US" dirty="0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50720"/>
            <a:ext cx="598328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7"/>
          <p:cNvSpPr>
            <a:spLocks noChangeArrowheads="1"/>
          </p:cNvSpPr>
          <p:nvPr/>
        </p:nvSpPr>
        <p:spPr bwMode="auto">
          <a:xfrm>
            <a:off x="2819400" y="4470400"/>
            <a:ext cx="1379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7000 часов</a:t>
            </a:r>
            <a:endParaRPr lang="en-US"/>
          </a:p>
        </p:txBody>
      </p:sp>
      <p:cxnSp>
        <p:nvCxnSpPr>
          <p:cNvPr id="7183" name="Straight Arrow Connector 8"/>
          <p:cNvCxnSpPr>
            <a:cxnSpLocks noChangeShapeType="1"/>
          </p:cNvCxnSpPr>
          <p:nvPr/>
        </p:nvCxnSpPr>
        <p:spPr bwMode="auto">
          <a:xfrm rot="16200000" flipV="1">
            <a:off x="1930083" y="3205163"/>
            <a:ext cx="1991360" cy="7016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84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2908300" y="3040380"/>
            <a:ext cx="2032000" cy="9906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85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2375694" y="3496786"/>
            <a:ext cx="2032000" cy="777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5741989" y="2194561"/>
          <a:ext cx="2732087" cy="43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tion" r:id="rId4" imgW="1523880" imgH="228600" progId="Equation.3">
                  <p:embed/>
                </p:oleObj>
              </mc:Choice>
              <mc:Fallback>
                <p:oleObj name="Equation" r:id="rId4" imgW="152388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9" y="2194561"/>
                        <a:ext cx="2732087" cy="436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257801" y="2682240"/>
          <a:ext cx="3209925" cy="34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6" imgW="1790640" imgH="177480" progId="Equation.3">
                  <p:embed/>
                </p:oleObj>
              </mc:Choice>
              <mc:Fallback>
                <p:oleObj name="Equation" r:id="rId6" imgW="17906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2682240"/>
                        <a:ext cx="3209925" cy="340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86" name="Straight Arrow Connector 21"/>
          <p:cNvCxnSpPr>
            <a:cxnSpLocks noChangeShapeType="1"/>
          </p:cNvCxnSpPr>
          <p:nvPr/>
        </p:nvCxnSpPr>
        <p:spPr bwMode="auto">
          <a:xfrm rot="5400000">
            <a:off x="4279902" y="2334367"/>
            <a:ext cx="279399" cy="31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87" name="Rectangle 23"/>
          <p:cNvSpPr>
            <a:spLocks noChangeArrowheads="1"/>
          </p:cNvSpPr>
          <p:nvPr/>
        </p:nvSpPr>
        <p:spPr bwMode="auto">
          <a:xfrm>
            <a:off x="4267200" y="1788160"/>
            <a:ext cx="1292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T</a:t>
            </a:r>
            <a:r>
              <a:rPr lang="en-US" sz="2000" baseline="-25000">
                <a:solidFill>
                  <a:srgbClr val="FF3300"/>
                </a:solidFill>
              </a:rPr>
              <a:t>J</a:t>
            </a:r>
            <a:r>
              <a:rPr lang="en-US" sz="2000">
                <a:solidFill>
                  <a:srgbClr val="FF3300"/>
                </a:solidFill>
              </a:rPr>
              <a:t>=150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C</a:t>
            </a:r>
            <a:endParaRPr lang="en-US" sz="2000"/>
          </a:p>
        </p:txBody>
      </p:sp>
      <p:cxnSp>
        <p:nvCxnSpPr>
          <p:cNvPr id="7188" name="Straight Arrow Connector 24"/>
          <p:cNvCxnSpPr>
            <a:cxnSpLocks noChangeShapeType="1"/>
          </p:cNvCxnSpPr>
          <p:nvPr/>
        </p:nvCxnSpPr>
        <p:spPr bwMode="auto">
          <a:xfrm rot="5400000">
            <a:off x="3624210" y="2359714"/>
            <a:ext cx="281093" cy="1587"/>
          </a:xfrm>
          <a:prstGeom prst="straightConnector1">
            <a:avLst/>
          </a:prstGeom>
          <a:noFill/>
          <a:ln w="127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7189" name="Rectangle 25"/>
          <p:cNvSpPr>
            <a:spLocks noChangeArrowheads="1"/>
          </p:cNvSpPr>
          <p:nvPr/>
        </p:nvSpPr>
        <p:spPr bwMode="auto">
          <a:xfrm>
            <a:off x="3124200" y="1788160"/>
            <a:ext cx="1292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T</a:t>
            </a:r>
            <a:r>
              <a:rPr lang="en-US" sz="2000" baseline="-25000">
                <a:solidFill>
                  <a:srgbClr val="00B050"/>
                </a:solidFill>
              </a:rPr>
              <a:t>J</a:t>
            </a:r>
            <a:r>
              <a:rPr lang="en-US" sz="2000">
                <a:solidFill>
                  <a:srgbClr val="00B050"/>
                </a:solidFill>
              </a:rPr>
              <a:t>=125</a:t>
            </a:r>
            <a:r>
              <a:rPr lang="en-US" sz="2000">
                <a:solidFill>
                  <a:srgbClr val="00B050"/>
                </a:solidFill>
                <a:sym typeface="Symbol" pitchFamily="18" charset="2"/>
              </a:rPr>
              <a:t>C</a:t>
            </a:r>
            <a:endParaRPr lang="en-US" sz="2000">
              <a:solidFill>
                <a:srgbClr val="00B05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791201" y="3088640"/>
          <a:ext cx="568325" cy="41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Equation" r:id="rId8" imgW="317160" imgH="215640" progId="Equation.3">
                  <p:embed/>
                </p:oleObj>
              </mc:Choice>
              <mc:Fallback>
                <p:oleObj name="Equation" r:id="rId8" imgW="3171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3088640"/>
                        <a:ext cx="568325" cy="413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90" name="Straight Connector 33"/>
          <p:cNvCxnSpPr>
            <a:cxnSpLocks noChangeShapeType="1"/>
          </p:cNvCxnSpPr>
          <p:nvPr/>
        </p:nvCxnSpPr>
        <p:spPr bwMode="auto">
          <a:xfrm rot="16200000" flipH="1">
            <a:off x="3103987" y="3155950"/>
            <a:ext cx="2729653" cy="1409700"/>
          </a:xfrm>
          <a:prstGeom prst="line">
            <a:avLst/>
          </a:prstGeom>
          <a:noFill/>
          <a:ln w="28575" algn="ctr">
            <a:solidFill>
              <a:srgbClr val="1912AE"/>
            </a:solidFill>
            <a:prstDash val="dash"/>
            <a:round/>
            <a:headEnd/>
            <a:tailEnd/>
          </a:ln>
        </p:spPr>
      </p:cxnSp>
      <p:cxnSp>
        <p:nvCxnSpPr>
          <p:cNvPr id="7191" name="Straight Connector 36"/>
          <p:cNvCxnSpPr>
            <a:cxnSpLocks noChangeShapeType="1"/>
          </p:cNvCxnSpPr>
          <p:nvPr/>
        </p:nvCxnSpPr>
        <p:spPr bwMode="auto">
          <a:xfrm rot="16200000" flipH="1">
            <a:off x="2537460" y="3795607"/>
            <a:ext cx="2519680" cy="76200"/>
          </a:xfrm>
          <a:prstGeom prst="line">
            <a:avLst/>
          </a:prstGeom>
          <a:noFill/>
          <a:ln w="127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7192" name="Oval 38"/>
          <p:cNvSpPr>
            <a:spLocks noChangeArrowheads="1"/>
          </p:cNvSpPr>
          <p:nvPr/>
        </p:nvSpPr>
        <p:spPr bwMode="auto">
          <a:xfrm>
            <a:off x="3759200" y="5140960"/>
            <a:ext cx="152400" cy="16256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93" name="Rectangle 39"/>
          <p:cNvSpPr>
            <a:spLocks noChangeArrowheads="1"/>
          </p:cNvSpPr>
          <p:nvPr/>
        </p:nvSpPr>
        <p:spPr bwMode="auto">
          <a:xfrm>
            <a:off x="3886201" y="4795520"/>
            <a:ext cx="1258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T</a:t>
            </a:r>
            <a:r>
              <a:rPr lang="en-US" sz="2000" baseline="-25000">
                <a:solidFill>
                  <a:srgbClr val="00B050"/>
                </a:solidFill>
              </a:rPr>
              <a:t>A</a:t>
            </a:r>
            <a:r>
              <a:rPr lang="en-US" sz="2000">
                <a:solidFill>
                  <a:srgbClr val="00B050"/>
                </a:solidFill>
              </a:rPr>
              <a:t>=</a:t>
            </a:r>
            <a:r>
              <a:rPr lang="ru-RU" sz="2000">
                <a:solidFill>
                  <a:srgbClr val="00B050"/>
                </a:solidFill>
              </a:rPr>
              <a:t>66</a:t>
            </a:r>
            <a:r>
              <a:rPr lang="en-US" sz="2000">
                <a:solidFill>
                  <a:srgbClr val="00B050"/>
                </a:solidFill>
                <a:sym typeface="Symbol" pitchFamily="18" charset="2"/>
              </a:rPr>
              <a:t>C*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7194" name="Rectangle 40"/>
          <p:cNvSpPr>
            <a:spLocks noChangeArrowheads="1"/>
          </p:cNvSpPr>
          <p:nvPr/>
        </p:nvSpPr>
        <p:spPr bwMode="auto">
          <a:xfrm>
            <a:off x="5486400" y="5608320"/>
            <a:ext cx="2940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*</a:t>
            </a:r>
            <a:r>
              <a:rPr lang="ru-RU" sz="1800">
                <a:solidFill>
                  <a:srgbClr val="000000"/>
                </a:solidFill>
              </a:rPr>
              <a:t>Консервативные данные</a:t>
            </a:r>
            <a:endParaRPr lang="en-US" sz="1800">
              <a:solidFill>
                <a:srgbClr val="000000"/>
              </a:solidFill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257800" y="3495041"/>
          <a:ext cx="3276600" cy="43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Equation" r:id="rId10" imgW="1828800" imgH="228600" progId="Equation.3">
                  <p:embed/>
                </p:oleObj>
              </mc:Choice>
              <mc:Fallback>
                <p:oleObj name="Equation" r:id="rId10" imgW="1828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95041"/>
                        <a:ext cx="3276600" cy="436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359650" y="4030133"/>
          <a:ext cx="865188" cy="34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4030133"/>
                        <a:ext cx="865188" cy="340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9408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Срок службы светодиодов и микросхема </a:t>
            </a:r>
            <a:r>
              <a:rPr lang="en-US" dirty="0" smtClean="0"/>
              <a:t>HV9910B</a:t>
            </a:r>
            <a:endParaRPr lang="en-US" baseline="-25000" dirty="0"/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9639" name="Rectangle 12"/>
          <p:cNvSpPr>
            <a:spLocks noChangeArrowheads="1"/>
          </p:cNvSpPr>
          <p:nvPr/>
        </p:nvSpPr>
        <p:spPr bwMode="auto">
          <a:xfrm>
            <a:off x="457200" y="1463040"/>
            <a:ext cx="8229600" cy="479552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09600" y="1788160"/>
            <a:ext cx="7924800" cy="2862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</a:rPr>
              <a:t>Допустим, минимальная требуемая яркость светодиода задана в люменах при минимальном выходном токе драйвера. Тогда, при точности установки тока ±20%, срок службы в 50000 часов при 66</a:t>
            </a:r>
            <a:r>
              <a:rPr lang="ru-RU" dirty="0">
                <a:solidFill>
                  <a:srgbClr val="000000"/>
                </a:solidFill>
                <a:sym typeface="Symbol"/>
              </a:rPr>
              <a:t> С </a:t>
            </a:r>
            <a:r>
              <a:rPr lang="ru-RU" dirty="0">
                <a:solidFill>
                  <a:srgbClr val="000000"/>
                </a:solidFill>
              </a:rPr>
              <a:t>достижим путем:</a:t>
            </a:r>
          </a:p>
          <a:p>
            <a:pPr eaLnBrk="0" hangingPunct="0"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ru-RU" dirty="0">
                <a:solidFill>
                  <a:srgbClr val="000000"/>
                </a:solidFill>
              </a:rPr>
              <a:t>увеличения количества светодиодов на 40%, т.е. питания светодиодов током в 0,56А ±20%; или</a:t>
            </a:r>
          </a:p>
          <a:p>
            <a:pPr marL="457200" indent="-457200" eaLnBrk="0" hangingPunct="0">
              <a:buFontTx/>
              <a:buAutoNum type="arabicParenR"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ru-RU" dirty="0">
                <a:solidFill>
                  <a:srgbClr val="000000"/>
                </a:solidFill>
              </a:rPr>
              <a:t>увеличения эффективности теплоотвода с 15</a:t>
            </a:r>
            <a:r>
              <a:rPr lang="ru-RU" dirty="0">
                <a:solidFill>
                  <a:srgbClr val="000000"/>
                </a:solidFill>
                <a:sym typeface="Symbol"/>
              </a:rPr>
              <a:t>С</a:t>
            </a:r>
            <a:r>
              <a:rPr lang="en-US" dirty="0">
                <a:solidFill>
                  <a:srgbClr val="000000"/>
                </a:solidFill>
                <a:sym typeface="Symbol"/>
              </a:rPr>
              <a:t>/</a:t>
            </a:r>
            <a:r>
              <a:rPr lang="ru-RU" dirty="0">
                <a:solidFill>
                  <a:srgbClr val="000000"/>
                </a:solidFill>
                <a:sym typeface="Symbol"/>
              </a:rPr>
              <a:t>Вт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ru-RU" dirty="0">
                <a:solidFill>
                  <a:srgbClr val="000000"/>
                </a:solidFill>
                <a:sym typeface="Symbol"/>
              </a:rPr>
              <a:t>до </a:t>
            </a:r>
          </a:p>
          <a:p>
            <a:pPr marL="457200" indent="-457200" eaLnBrk="0" hangingPunct="0">
              <a:defRPr/>
            </a:pPr>
            <a:r>
              <a:rPr lang="ru-RU" dirty="0">
                <a:solidFill>
                  <a:srgbClr val="000000"/>
                </a:solidFill>
                <a:sym typeface="Symbol"/>
              </a:rPr>
              <a:t>	9 С</a:t>
            </a:r>
            <a:r>
              <a:rPr lang="en-US" dirty="0">
                <a:solidFill>
                  <a:srgbClr val="000000"/>
                </a:solidFill>
                <a:sym typeface="Symbol"/>
              </a:rPr>
              <a:t>/</a:t>
            </a:r>
            <a:r>
              <a:rPr lang="ru-RU" dirty="0">
                <a:solidFill>
                  <a:srgbClr val="000000"/>
                </a:solidFill>
                <a:sym typeface="Symbol"/>
              </a:rPr>
              <a:t>Вт, т.е. увеличение его площади на 67%.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94080"/>
            <a:ext cx="8458200" cy="512064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При использовании </a:t>
            </a:r>
            <a:r>
              <a:rPr lang="en-US" sz="2800" dirty="0" smtClean="0">
                <a:solidFill>
                  <a:schemeClr val="tx2"/>
                </a:solidFill>
              </a:rPr>
              <a:t>HV9910B</a:t>
            </a:r>
            <a:r>
              <a:rPr lang="ru-RU" sz="2800" dirty="0" smtClean="0">
                <a:solidFill>
                  <a:schemeClr val="tx2"/>
                </a:solidFill>
              </a:rPr>
              <a:t> необходим значительный допуск на разброс выходного тока.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При заданной яркости осветительного устройства это увеличивает его стоимость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0"/>
            <a:ext cx="8839200" cy="894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None"/>
  <p:tag name="BRANCHTO" val="264"/>
</p:tagLst>
</file>

<file path=ppt/theme/theme1.xml><?xml version="1.0" encoding="utf-8"?>
<a:theme xmlns:a="http://schemas.openxmlformats.org/drawingml/2006/main" name="STRIPS">
  <a:themeElements>
    <a:clrScheme name="">
      <a:dk1>
        <a:srgbClr val="808080"/>
      </a:dk1>
      <a:lt1>
        <a:srgbClr val="FFFFFF"/>
      </a:lt1>
      <a:dk2>
        <a:srgbClr val="3333CC"/>
      </a:dk2>
      <a:lt2>
        <a:srgbClr val="000000"/>
      </a:lt2>
      <a:accent1>
        <a:srgbClr val="00CC99"/>
      </a:accent1>
      <a:accent2>
        <a:srgbClr val="3333CC"/>
      </a:accent2>
      <a:accent3>
        <a:srgbClr val="AD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IP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IP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37943</TotalTime>
  <Words>1408</Words>
  <Application>Microsoft Office PowerPoint</Application>
  <PresentationFormat>Произвольный</PresentationFormat>
  <Paragraphs>281</Paragraphs>
  <Slides>47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STRIPS</vt:lpstr>
      <vt:lpstr>Visio</vt:lpstr>
      <vt:lpstr>Equation</vt:lpstr>
      <vt:lpstr>Picture</vt:lpstr>
      <vt:lpstr>Microsoft Equation 3.0</vt:lpstr>
      <vt:lpstr>Mathcad</vt:lpstr>
      <vt:lpstr>Презентация PowerPoint</vt:lpstr>
      <vt:lpstr>HV9961: Стабилизатор усредненного тока</vt:lpstr>
      <vt:lpstr>Ошибка пикового тока индуктора</vt:lpstr>
      <vt:lpstr>Разброс параметров схемы на HV9910B</vt:lpstr>
      <vt:lpstr>Точность установки тока для HV9910B</vt:lpstr>
      <vt:lpstr>Срок службы vs. температура кристалла</vt:lpstr>
      <vt:lpstr>Влияние температурного сопротивления теплоотвода</vt:lpstr>
      <vt:lpstr>Срок службы светодиодов и микросхема HV9910B</vt:lpstr>
      <vt:lpstr>При использовании HV9910B необходим значительный допуск на разброс выходного тока.  При заданной яркости осветительного устройства это увеличивает его стоимость.</vt:lpstr>
      <vt:lpstr>Стабилизация ILED по выходному напряжению</vt:lpstr>
      <vt:lpstr>Стабилизация ILED по входному напряжению</vt:lpstr>
      <vt:lpstr>Упрощенная блок-диаграмма HV9961</vt:lpstr>
      <vt:lpstr>Упрощенный алгоритм с постоянным TOFF</vt:lpstr>
      <vt:lpstr>Итеративный алгоритм управления</vt:lpstr>
      <vt:lpstr>Схема авто-калибровки</vt:lpstr>
      <vt:lpstr>Генератор пилы (таймер)</vt:lpstr>
      <vt:lpstr>Влияние ограничения D0.75 (0.8 для HV9967)</vt:lpstr>
      <vt:lpstr>Установка тока светодиодов в HV9961</vt:lpstr>
      <vt:lpstr>Линейная регулировка тока (HV9910DB3)</vt:lpstr>
      <vt:lpstr>Регулировочная характеристика по LD (HV9961DB1)</vt:lpstr>
      <vt:lpstr>HV9961: ШИМ димирование по входу LD</vt:lpstr>
      <vt:lpstr>HV9961: Отклик на PWMD</vt:lpstr>
      <vt:lpstr>Проходная ВАХ HV9961DB1</vt:lpstr>
      <vt:lpstr>Выходная ВАХ HV9961DB1</vt:lpstr>
      <vt:lpstr>Выходная ВАХ с защитой от к/з</vt:lpstr>
      <vt:lpstr>«Икающий» режим защиты от к/з</vt:lpstr>
      <vt:lpstr>HV9961 – Constant TOFF Only</vt:lpstr>
      <vt:lpstr>HV9961 vs. HV9910B - Резюме</vt:lpstr>
      <vt:lpstr>HV9961 vs. HV9910B - Резюме</vt:lpstr>
      <vt:lpstr>ПРЕИМУЩЕСТВА  HV9961:</vt:lpstr>
      <vt:lpstr>HV9967: 350мА драйвер со встроенным  ключем на 60В 0.8</vt:lpstr>
      <vt:lpstr>Установки режимов в HV9967</vt:lpstr>
      <vt:lpstr>Упрощенная блок-диаграмма HV9967</vt:lpstr>
      <vt:lpstr>HV9967: Каскодное соединение с DN2450</vt:lpstr>
      <vt:lpstr>Управление Q1 по истоку</vt:lpstr>
      <vt:lpstr>Стабилизация тока светодиодов</vt:lpstr>
      <vt:lpstr>HV9967: Квадратичный понижающий преобразователь</vt:lpstr>
      <vt:lpstr>Напряжение на входе (Vd) и выходе (GND) ключа</vt:lpstr>
      <vt:lpstr>Напряжение на входе (Vd) и выходе (GND) ключа</vt:lpstr>
      <vt:lpstr>Режимы по постоянному току</vt:lpstr>
      <vt:lpstr>Полупроводниковые элементы</vt:lpstr>
      <vt:lpstr>Эквивалентная схема (без демпфирования)</vt:lpstr>
      <vt:lpstr>ЛАФЧХ без демпфирования</vt:lpstr>
      <vt:lpstr>Неустойчивость при низком входном напряжении</vt:lpstr>
      <vt:lpstr>Эквивалентная схема (с демпфированием)</vt:lpstr>
      <vt:lpstr>ЛАФЧХ с демпфированием С1</vt:lpstr>
      <vt:lpstr>ПРЕИМУЩЕСТВА  HV9967: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Performance</dc:title>
  <dc:creator>Pete Petersen/Brian Hedayati</dc:creator>
  <cp:lastModifiedBy>Packrd Bell</cp:lastModifiedBy>
  <cp:revision>1790</cp:revision>
  <cp:lastPrinted>2004-08-17T01:40:06Z</cp:lastPrinted>
  <dcterms:created xsi:type="dcterms:W3CDTF">1999-09-21T19:16:09Z</dcterms:created>
  <dcterms:modified xsi:type="dcterms:W3CDTF">2011-11-21T10:29:54Z</dcterms:modified>
</cp:coreProperties>
</file>